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 id="2147483842" r:id="rId2"/>
  </p:sldMasterIdLst>
  <p:notesMasterIdLst>
    <p:notesMasterId r:id="rId57"/>
  </p:notesMasterIdLst>
  <p:handoutMasterIdLst>
    <p:handoutMasterId r:id="rId58"/>
  </p:handoutMasterIdLst>
  <p:sldIdLst>
    <p:sldId id="402" r:id="rId3"/>
    <p:sldId id="432" r:id="rId4"/>
    <p:sldId id="433" r:id="rId5"/>
    <p:sldId id="451" r:id="rId6"/>
    <p:sldId id="452" r:id="rId7"/>
    <p:sldId id="434" r:id="rId8"/>
    <p:sldId id="456" r:id="rId9"/>
    <p:sldId id="453" r:id="rId10"/>
    <p:sldId id="457" r:id="rId11"/>
    <p:sldId id="435" r:id="rId12"/>
    <p:sldId id="436" r:id="rId13"/>
    <p:sldId id="454" r:id="rId14"/>
    <p:sldId id="455" r:id="rId15"/>
    <p:sldId id="467" r:id="rId16"/>
    <p:sldId id="468" r:id="rId17"/>
    <p:sldId id="478" r:id="rId18"/>
    <p:sldId id="479" r:id="rId19"/>
    <p:sldId id="480" r:id="rId20"/>
    <p:sldId id="481" r:id="rId21"/>
    <p:sldId id="482" r:id="rId22"/>
    <p:sldId id="483" r:id="rId23"/>
    <p:sldId id="484" r:id="rId24"/>
    <p:sldId id="485" r:id="rId25"/>
    <p:sldId id="486" r:id="rId26"/>
    <p:sldId id="489" r:id="rId27"/>
    <p:sldId id="488" r:id="rId28"/>
    <p:sldId id="470" r:id="rId29"/>
    <p:sldId id="471" r:id="rId30"/>
    <p:sldId id="472" r:id="rId31"/>
    <p:sldId id="473" r:id="rId32"/>
    <p:sldId id="474" r:id="rId33"/>
    <p:sldId id="475" r:id="rId34"/>
    <p:sldId id="476" r:id="rId35"/>
    <p:sldId id="477" r:id="rId36"/>
    <p:sldId id="458" r:id="rId37"/>
    <p:sldId id="459" r:id="rId38"/>
    <p:sldId id="460" r:id="rId39"/>
    <p:sldId id="461" r:id="rId40"/>
    <p:sldId id="462" r:id="rId41"/>
    <p:sldId id="463" r:id="rId42"/>
    <p:sldId id="464" r:id="rId43"/>
    <p:sldId id="465" r:id="rId44"/>
    <p:sldId id="466" r:id="rId45"/>
    <p:sldId id="503" r:id="rId46"/>
    <p:sldId id="490" r:id="rId47"/>
    <p:sldId id="491" r:id="rId48"/>
    <p:sldId id="492" r:id="rId49"/>
    <p:sldId id="493" r:id="rId50"/>
    <p:sldId id="494" r:id="rId51"/>
    <p:sldId id="495" r:id="rId52"/>
    <p:sldId id="496" r:id="rId53"/>
    <p:sldId id="497" r:id="rId54"/>
    <p:sldId id="501" r:id="rId55"/>
    <p:sldId id="502" r:id="rId56"/>
  </p:sldIdLst>
  <p:sldSz cx="9144000" cy="6858000" type="screen4x3"/>
  <p:notesSz cx="6985000" cy="92837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98" autoAdjust="0"/>
    <p:restoredTop sz="78826" autoAdjust="0"/>
  </p:normalViewPr>
  <p:slideViewPr>
    <p:cSldViewPr>
      <p:cViewPr varScale="1">
        <p:scale>
          <a:sx n="85" d="100"/>
          <a:sy n="85" d="100"/>
        </p:scale>
        <p:origin x="162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842"/>
    </p:cViewPr>
  </p:sorterViewPr>
  <p:notesViewPr>
    <p:cSldViewPr>
      <p:cViewPr varScale="1">
        <p:scale>
          <a:sx n="119" d="100"/>
          <a:sy n="119" d="100"/>
        </p:scale>
        <p:origin x="-2128" y="-96"/>
      </p:cViewPr>
      <p:guideLst>
        <p:guide orient="horz" pos="2924"/>
        <p:guide pos="22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026833" cy="464185"/>
          </a:xfrm>
          <a:prstGeom prst="rect">
            <a:avLst/>
          </a:prstGeom>
        </p:spPr>
        <p:txBody>
          <a:bodyPr vert="horz" lIns="92437" tIns="46218" rIns="92437" bIns="46218" rtlCol="0"/>
          <a:lstStyle>
            <a:lvl1pPr algn="l">
              <a:defRPr sz="1200"/>
            </a:lvl1pPr>
          </a:lstStyle>
          <a:p>
            <a:endParaRPr lang="en-US"/>
          </a:p>
        </p:txBody>
      </p:sp>
      <p:sp>
        <p:nvSpPr>
          <p:cNvPr id="3" name="Date Placeholder 2"/>
          <p:cNvSpPr>
            <a:spLocks noGrp="1"/>
          </p:cNvSpPr>
          <p:nvPr>
            <p:ph type="dt" sz="quarter" idx="1"/>
          </p:nvPr>
        </p:nvSpPr>
        <p:spPr>
          <a:xfrm>
            <a:off x="3956554" y="2"/>
            <a:ext cx="3026833" cy="464185"/>
          </a:xfrm>
          <a:prstGeom prst="rect">
            <a:avLst/>
          </a:prstGeom>
        </p:spPr>
        <p:txBody>
          <a:bodyPr vert="horz" lIns="92437" tIns="46218" rIns="92437" bIns="46218" rtlCol="0"/>
          <a:lstStyle>
            <a:lvl1pPr algn="r">
              <a:defRPr sz="1200"/>
            </a:lvl1pPr>
          </a:lstStyle>
          <a:p>
            <a:fld id="{4B7564A2-43F0-4770-8EDE-84AD5A60E935}" type="datetimeFigureOut">
              <a:rPr lang="en-US" smtClean="0"/>
              <a:t>9/25/2014</a:t>
            </a:fld>
            <a:endParaRPr lang="en-US"/>
          </a:p>
        </p:txBody>
      </p:sp>
      <p:sp>
        <p:nvSpPr>
          <p:cNvPr id="4" name="Footer Placeholder 3"/>
          <p:cNvSpPr>
            <a:spLocks noGrp="1"/>
          </p:cNvSpPr>
          <p:nvPr>
            <p:ph type="ftr" sz="quarter" idx="2"/>
          </p:nvPr>
        </p:nvSpPr>
        <p:spPr>
          <a:xfrm>
            <a:off x="3" y="8817904"/>
            <a:ext cx="3026833" cy="464185"/>
          </a:xfrm>
          <a:prstGeom prst="rect">
            <a:avLst/>
          </a:prstGeom>
        </p:spPr>
        <p:txBody>
          <a:bodyPr vert="horz" lIns="92437" tIns="46218" rIns="92437" bIns="46218" rtlCol="0" anchor="b"/>
          <a:lstStyle>
            <a:lvl1pPr algn="l">
              <a:defRPr sz="1200"/>
            </a:lvl1pPr>
          </a:lstStyle>
          <a:p>
            <a:endParaRPr lang="en-US"/>
          </a:p>
        </p:txBody>
      </p:sp>
      <p:sp>
        <p:nvSpPr>
          <p:cNvPr id="5" name="Slide Number Placeholder 4"/>
          <p:cNvSpPr>
            <a:spLocks noGrp="1"/>
          </p:cNvSpPr>
          <p:nvPr>
            <p:ph type="sldNum" sz="quarter" idx="3"/>
          </p:nvPr>
        </p:nvSpPr>
        <p:spPr>
          <a:xfrm>
            <a:off x="3956554" y="8817904"/>
            <a:ext cx="3026833" cy="464185"/>
          </a:xfrm>
          <a:prstGeom prst="rect">
            <a:avLst/>
          </a:prstGeom>
        </p:spPr>
        <p:txBody>
          <a:bodyPr vert="horz" lIns="92437" tIns="46218" rIns="92437" bIns="46218"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956554"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73163" y="695325"/>
            <a:ext cx="4640262" cy="3481388"/>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98501" y="4409758"/>
            <a:ext cx="5588000" cy="417766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3"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956554"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This chapter looks at the unique security issues that relate to databases.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The focus of this chapter is on relational database management systems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(RDBMS). The relational approach dominates industry, government, and</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research sectors and is likely to do so for the foreseeable future. We begin with an</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overview of the need for database-specific security techniques. Then we provide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 brief introduction to database management systems, followed by an overview</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of relational databases. Next, we look at the issue of database access control,</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followed by a discussion of the inference threat. Then we examine security issues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for statistical databases. Next, we examine database encryption. Finally, we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examine the issues raised by the use of cloud technology.</a:t>
            </a:r>
            <a:endParaRPr lang="en-US" sz="1200" kern="1200" dirty="0">
              <a:solidFill>
                <a:schemeClr val="tx1"/>
              </a:solidFill>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600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latin typeface="Arial" pitchFamily="-110" charset="0"/>
                <a:ea typeface="ＭＳ Ｐゴシック" pitchFamily="-110" charset="-128"/>
                <a:cs typeface="ＭＳ Ｐゴシック" pitchFamily="-110" charset="-128"/>
              </a:rPr>
              <a:t>There are many ways to compromise data. Deletion or alteration of records without</a:t>
            </a:r>
          </a:p>
          <a:p>
            <a:r>
              <a:rPr lang="en-US" dirty="0">
                <a:latin typeface="Arial" pitchFamily="-110" charset="0"/>
                <a:ea typeface="ＭＳ Ｐゴシック" pitchFamily="-110" charset="-128"/>
                <a:cs typeface="ＭＳ Ｐゴシック" pitchFamily="-110" charset="-128"/>
              </a:rPr>
              <a:t>a backup of the original content is an obvious example. Unlinking a record from</a:t>
            </a:r>
          </a:p>
          <a:p>
            <a:r>
              <a:rPr lang="en-US" dirty="0">
                <a:latin typeface="Arial" pitchFamily="-110" charset="0"/>
                <a:ea typeface="ＭＳ Ｐゴシック" pitchFamily="-110" charset="-128"/>
                <a:cs typeface="ＭＳ Ｐゴシック" pitchFamily="-110" charset="-128"/>
              </a:rPr>
              <a:t>a larger context may render it unrecoverable, as can storage on unreliable media.</a:t>
            </a:r>
          </a:p>
          <a:p>
            <a:r>
              <a:rPr lang="en-US" dirty="0">
                <a:latin typeface="Arial" pitchFamily="-110" charset="0"/>
                <a:ea typeface="ＭＳ Ｐゴシック" pitchFamily="-110" charset="-128"/>
                <a:cs typeface="ＭＳ Ｐゴシック" pitchFamily="-110" charset="-128"/>
              </a:rPr>
              <a:t>Loss of an encoding key may result in effective destruction. Finally, unauthorized</a:t>
            </a:r>
          </a:p>
          <a:p>
            <a:r>
              <a:rPr lang="en-US" dirty="0">
                <a:latin typeface="Arial" pitchFamily="-110" charset="0"/>
                <a:ea typeface="ＭＳ Ｐゴシック" pitchFamily="-110" charset="-128"/>
                <a:cs typeface="ＭＳ Ｐゴシック" pitchFamily="-110" charset="-128"/>
              </a:rPr>
              <a:t>parties must be prevented from gaining access to sensitive data.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threat of data compromise increases in the cloud, due to the number of</a:t>
            </a:r>
          </a:p>
          <a:p>
            <a:r>
              <a:rPr lang="en-US" dirty="0">
                <a:latin typeface="Arial" pitchFamily="-110" charset="0"/>
                <a:ea typeface="ＭＳ Ｐゴシック" pitchFamily="-110" charset="-128"/>
                <a:cs typeface="ＭＳ Ｐゴシック" pitchFamily="-110" charset="-128"/>
              </a:rPr>
              <a:t>and interactions between risks and challenges that are either unique to the cloud or</a:t>
            </a:r>
          </a:p>
          <a:p>
            <a:r>
              <a:rPr lang="en-US" dirty="0">
                <a:latin typeface="Arial" pitchFamily="-110" charset="0"/>
                <a:ea typeface="ＭＳ Ｐゴシック" pitchFamily="-110" charset="-128"/>
                <a:cs typeface="ＭＳ Ｐゴシック" pitchFamily="-110" charset="-128"/>
              </a:rPr>
              <a:t>more dangerous because of the architectural or operational characteristics of the</a:t>
            </a:r>
          </a:p>
          <a:p>
            <a:r>
              <a:rPr lang="en-US" dirty="0">
                <a:latin typeface="Arial" pitchFamily="-110" charset="0"/>
                <a:ea typeface="ＭＳ Ｐゴシック" pitchFamily="-110" charset="-128"/>
                <a:cs typeface="ＭＳ Ｐゴシック" pitchFamily="-110" charset="-128"/>
              </a:rPr>
              <a:t>cloud environment.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Database environments used in cloud computing can vary significantly.</a:t>
            </a:r>
          </a:p>
          <a:p>
            <a:r>
              <a:rPr lang="en-US" dirty="0">
                <a:latin typeface="Arial" pitchFamily="-110" charset="0"/>
                <a:ea typeface="ＭＳ Ｐゴシック" pitchFamily="-110" charset="-128"/>
                <a:cs typeface="ＭＳ Ｐゴシック" pitchFamily="-110" charset="-128"/>
              </a:rPr>
              <a:t>Some providers support a </a:t>
            </a:r>
            <a:r>
              <a:rPr lang="en-US" b="1" dirty="0">
                <a:latin typeface="Arial" pitchFamily="-110" charset="0"/>
                <a:ea typeface="ＭＳ Ｐゴシック" pitchFamily="-110" charset="-128"/>
                <a:cs typeface="ＭＳ Ｐゴシック" pitchFamily="-110" charset="-128"/>
              </a:rPr>
              <a:t>multi-instance model , which provides a unique DBMS</a:t>
            </a:r>
          </a:p>
          <a:p>
            <a:r>
              <a:rPr lang="en-US" dirty="0">
                <a:latin typeface="Arial" pitchFamily="-110" charset="0"/>
                <a:ea typeface="ＭＳ Ｐゴシック" pitchFamily="-110" charset="-128"/>
                <a:cs typeface="ＭＳ Ｐゴシック" pitchFamily="-110" charset="-128"/>
              </a:rPr>
              <a:t>running on a virtual machine instance for each cloud subscriber. This gives the</a:t>
            </a:r>
          </a:p>
          <a:p>
            <a:r>
              <a:rPr lang="en-US" dirty="0">
                <a:latin typeface="Arial" pitchFamily="-110" charset="0"/>
                <a:ea typeface="ＭＳ Ｐゴシック" pitchFamily="-110" charset="-128"/>
                <a:cs typeface="ＭＳ Ｐゴシック" pitchFamily="-110" charset="-128"/>
              </a:rPr>
              <a:t>subscriber complete control over role definition, user authorization, and other</a:t>
            </a:r>
          </a:p>
          <a:p>
            <a:r>
              <a:rPr lang="en-US" dirty="0">
                <a:latin typeface="Arial" pitchFamily="-110" charset="0"/>
                <a:ea typeface="ＭＳ Ｐゴシック" pitchFamily="-110" charset="-128"/>
                <a:cs typeface="ＭＳ Ｐゴシック" pitchFamily="-110" charset="-128"/>
              </a:rPr>
              <a:t>administrative tasks related to security. Other providers support a </a:t>
            </a:r>
            <a:r>
              <a:rPr lang="en-US" b="1" dirty="0">
                <a:latin typeface="Arial" pitchFamily="-110" charset="0"/>
                <a:ea typeface="ＭＳ Ｐゴシック" pitchFamily="-110" charset="-128"/>
                <a:cs typeface="ＭＳ Ｐゴシック" pitchFamily="-110" charset="-128"/>
              </a:rPr>
              <a:t>multi-tenant</a:t>
            </a:r>
          </a:p>
          <a:p>
            <a:r>
              <a:rPr lang="en-US" b="1" dirty="0">
                <a:latin typeface="Arial" pitchFamily="-110" charset="0"/>
                <a:ea typeface="ＭＳ Ｐゴシック" pitchFamily="-110" charset="-128"/>
                <a:cs typeface="ＭＳ Ｐゴシック" pitchFamily="-110" charset="-128"/>
              </a:rPr>
              <a:t>model , which provides a predefined environment for the cloud subscriber that</a:t>
            </a:r>
          </a:p>
          <a:p>
            <a:r>
              <a:rPr lang="en-US" dirty="0">
                <a:latin typeface="Arial" pitchFamily="-110" charset="0"/>
                <a:ea typeface="ＭＳ Ｐゴシック" pitchFamily="-110" charset="-128"/>
                <a:cs typeface="ＭＳ Ｐゴシック" pitchFamily="-110" charset="-128"/>
              </a:rPr>
              <a:t>is shared with other tenants, typically through tagging data with a subscriber</a:t>
            </a:r>
          </a:p>
          <a:p>
            <a:r>
              <a:rPr lang="en-US" dirty="0">
                <a:latin typeface="Arial" pitchFamily="-110" charset="0"/>
                <a:ea typeface="ＭＳ Ｐゴシック" pitchFamily="-110" charset="-128"/>
                <a:cs typeface="ＭＳ Ｐゴシック" pitchFamily="-110" charset="-128"/>
              </a:rPr>
              <a:t>identifier. Tagging gives the appearance of exclusive use of the instance, but</a:t>
            </a:r>
          </a:p>
          <a:p>
            <a:r>
              <a:rPr lang="en-US" dirty="0">
                <a:latin typeface="Arial" pitchFamily="-110" charset="0"/>
                <a:ea typeface="ＭＳ Ｐゴシック" pitchFamily="-110" charset="-128"/>
                <a:cs typeface="ＭＳ Ｐゴシック" pitchFamily="-110" charset="-128"/>
              </a:rPr>
              <a:t>relies on the cloud provider to establish and maintain a sound secure database</a:t>
            </a:r>
          </a:p>
          <a:p>
            <a:r>
              <a:rPr lang="en-US" dirty="0">
                <a:latin typeface="Arial" pitchFamily="-110" charset="0"/>
                <a:ea typeface="ＭＳ Ｐゴシック" pitchFamily="-110" charset="-128"/>
                <a:cs typeface="ＭＳ Ｐゴシック" pitchFamily="-110" charset="-128"/>
              </a:rPr>
              <a:t>environment.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Data must be secured while at rest, in transit, and in use, and access to the</a:t>
            </a:r>
          </a:p>
          <a:p>
            <a:r>
              <a:rPr lang="en-US" dirty="0">
                <a:latin typeface="Arial" pitchFamily="-110" charset="0"/>
                <a:ea typeface="ＭＳ Ｐゴシック" pitchFamily="-110" charset="-128"/>
                <a:cs typeface="ＭＳ Ｐゴシック" pitchFamily="-110" charset="-128"/>
              </a:rPr>
              <a:t>data must be controlled. The client can employ encryption to protect data in transit,</a:t>
            </a:r>
          </a:p>
          <a:p>
            <a:r>
              <a:rPr lang="en-US" dirty="0">
                <a:latin typeface="Arial" pitchFamily="-110" charset="0"/>
                <a:ea typeface="ＭＳ Ｐゴシック" pitchFamily="-110" charset="-128"/>
                <a:cs typeface="ＭＳ Ｐゴシック" pitchFamily="-110" charset="-128"/>
              </a:rPr>
              <a:t>though this involves key management responsibilities for the CP. The client can</a:t>
            </a:r>
          </a:p>
          <a:p>
            <a:r>
              <a:rPr lang="en-US" dirty="0">
                <a:latin typeface="Arial" pitchFamily="-110" charset="0"/>
                <a:ea typeface="ＭＳ Ｐゴシック" pitchFamily="-110" charset="-128"/>
                <a:cs typeface="ＭＳ Ｐゴシック" pitchFamily="-110" charset="-128"/>
              </a:rPr>
              <a:t>enforce access control techniques but, again, the CP is involved to some extent</a:t>
            </a:r>
          </a:p>
          <a:p>
            <a:r>
              <a:rPr lang="en-US" dirty="0">
                <a:latin typeface="Arial" pitchFamily="-110" charset="0"/>
                <a:ea typeface="ＭＳ Ｐゴシック" pitchFamily="-110" charset="-128"/>
                <a:cs typeface="ＭＳ Ｐゴシック" pitchFamily="-110" charset="-128"/>
              </a:rPr>
              <a:t>depending on the service model used.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For data at rest, the ideal security measure is for the client to encrypt</a:t>
            </a:r>
          </a:p>
          <a:p>
            <a:r>
              <a:rPr lang="en-US" dirty="0">
                <a:latin typeface="Arial" pitchFamily="-110" charset="0"/>
                <a:ea typeface="ＭＳ Ｐゴシック" pitchFamily="-110" charset="-128"/>
                <a:cs typeface="ＭＳ Ｐゴシック" pitchFamily="-110" charset="-128"/>
              </a:rPr>
              <a:t>the database and only store encrypted data in the cloud, with the CP having no access</a:t>
            </a:r>
          </a:p>
          <a:p>
            <a:r>
              <a:rPr lang="en-US" dirty="0">
                <a:latin typeface="Arial" pitchFamily="-110" charset="0"/>
                <a:ea typeface="ＭＳ Ｐゴシック" pitchFamily="-110" charset="-128"/>
                <a:cs typeface="ＭＳ Ｐゴシック" pitchFamily="-110" charset="-128"/>
              </a:rPr>
              <a:t>to the encryption key. So long as the key remains secure, the CP has no ability to read</a:t>
            </a:r>
          </a:p>
          <a:p>
            <a:r>
              <a:rPr lang="en-US" dirty="0">
                <a:latin typeface="Arial" pitchFamily="-110" charset="0"/>
                <a:ea typeface="ＭＳ Ｐゴシック" pitchFamily="-110" charset="-128"/>
                <a:cs typeface="ＭＳ Ｐゴシック" pitchFamily="-110" charset="-128"/>
              </a:rPr>
              <a:t>the data, although corruption and other denial-of-service attacks remain a risk. The</a:t>
            </a:r>
          </a:p>
          <a:p>
            <a:r>
              <a:rPr lang="en-US" dirty="0">
                <a:latin typeface="Arial" pitchFamily="-110" charset="0"/>
                <a:ea typeface="ＭＳ Ｐゴシック" pitchFamily="-110" charset="-128"/>
                <a:cs typeface="ＭＳ Ｐゴシック" pitchFamily="-110" charset="-128"/>
              </a:rPr>
              <a:t>model depicted in Figure 5.10 works equally well when the data is stored in a cloud.</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11</a:t>
            </a:fld>
            <a:endParaRPr lang="en-AU"/>
          </a:p>
        </p:txBody>
      </p:sp>
    </p:spTree>
    <p:extLst>
      <p:ext uri="{BB962C8B-B14F-4D97-AF65-F5344CB8AC3E}">
        <p14:creationId xmlns:p14="http://schemas.microsoft.com/office/powerpoint/2010/main" val="121067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term security as a service  has generally meant a package of security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offered by a service provider that offloads much of the security responsibility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an enterprise to the security service provider. Among the services typically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provided are authentication, anti-virus, antimalware/spyware, intrusion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security event management. In the context of cloud computing, cloud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a service, designated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 segment 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offering of a CP.</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Cloud Security Alliance defines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as the provision of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and services via the cloud either to cloud-based infrastructure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software or from the cloud to the customers’ on-premise systems (Table 5.4)</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[CSA11b]. The Cloud Security Alliance has identified the following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categories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service: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and access management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Data loss prevention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Web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E-mail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Security assessments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Intrusion management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Security information and event management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Encryption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Business continuity and disaster recovery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Network security</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12</a:t>
            </a:fld>
            <a:endParaRPr lang="en-AU"/>
          </a:p>
        </p:txBody>
      </p:sp>
    </p:spTree>
    <p:extLst>
      <p:ext uri="{BB962C8B-B14F-4D97-AF65-F5344CB8AC3E}">
        <p14:creationId xmlns:p14="http://schemas.microsoft.com/office/powerpoint/2010/main" val="293345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this section, we examine these categories with a focus on security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cloud-based infrastructure and services (Figure 5.15).</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and access management (IAM)  includes people, processes, and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are used to manage access to enterprise resources by assuring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of an entity is verified, and then granting the correct level of access 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this assured identity. One aspect of identity management is identity provisioning,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has to do with providing access to identified users and subsequently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deprovisioning</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denying access, to users when the client enterprise designates such users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no longer having access to enterprise resources in the cloud. Another aspect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management is for the cloud to participate in the federated identity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scheme (see Chapter 15) used by the client enterprise. Among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the cloud service provider (CSP) must be able to exchange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with the enterprise’s chosen identity provider.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access management portion of IAM involves authentication and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services. For example, the CSP must be able to authenticate users in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trustworthy manner. The access control requirements in SPI environments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establishing trusted user profile and policy information, using it to control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within the cloud service, and doing this in an auditable way.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 loss prevention (DLP)  is the monitoring, protecting, and verifying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of data at rest, in motion, and in use. Much of DLP can be implemented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cloud client, such as discussed in Section 16.6. The CSP can also provide DLP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such as implementing rules about what functions can be performed on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various contexts.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security  is real-time protection offered either on premise through software/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appliance installation or via the Cloud by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proxying</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or redirecting Web traffic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CP. This provides an added layer of protection on top of things like antiviruses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prevent malware from entering the enterprise via activities such as Web browsing.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addition to protecting against malware, a cloud-based Web security service might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usage policy enforcement, data backup, traffic control, and Web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CSP may provide a Web-based e-mail service, for which security 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E-mail security  provides control over inbound and outbound email,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protecting the organization from phishing, malicious attachments, enforcing corporate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polices such as acceptable use and spam prevention. The CSP may also incorporate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digital signatures on all e-mail clients and provide optional e-mail encryption.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assessments  are third-part audits of cloud services. While this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outside the province of the CSP, the CSP can provide tools and access points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facilitate various assessment activities.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Intrusion management  encompasses intrusion detection, prevention,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response. The core of this service is the implementation of intrusion detection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(IDSs) and intrusion prevention systems (IPSs) at entry points to the cloud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on servers in the cloud. An IDS is a set of automated tools designed to detect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unauthorized access to a host system. We discuss this in Chapter 21. An IPS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incor</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porates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IDS functionality but also includes mechanisms designed to block traffic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intruders.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information and event management (SIEM)  aggregates (via push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pull mechanisms) log and event data from virtual and real networks,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systems. This information is then correlated and analyzed to provide real-time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reporting and alerting on information/events that may require intervention or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 of response. The CSP typically provides an integrated service that can put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together information from a variety of sources both within the cloud and within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client enterprise network.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Encryption  is a pervasive service that can be provided for data at rest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e-mail traffic, client-specific network management information, and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Encryption services provided by the CSP involve a range of complex</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issues, including key management, how to implement virtual private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(VPN) services in the cloud, application encryption, and data content access.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Business continuity and disaster recovery  comprise measures and mechanisms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ensure operational resiliency in the event of any service interruptions.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is an area where the CSP, because of economies of scale, can offer obvious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benefits to a cloud service client [WOOD10]. The CSP can provide backup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multiple locations, with reliable failover and disaster recovery facilities.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must include a flexible infrastructure, redundancy of functions and hardware,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monitored operations, geographically distributed data centers, and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survivability.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 security  consists of security services that allocate access, distribute,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monitor, and protect the underlying resource services. Services include perimeter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server firewalls and denial-of-service protection. Many of the other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listed in this section, including intrusion management, identity and access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 loss protection, and Web security, also contribute to the network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4232198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3FF569E-36BC-4643-8160-1BD04614EBCC}" type="slidenum">
              <a:rPr lang="en-US" altLang="en-US" smtClean="0"/>
              <a:pPr>
                <a:spcBef>
                  <a:spcPct val="0"/>
                </a:spcBef>
              </a:pPr>
              <a:t>35</a:t>
            </a:fld>
            <a:endParaRPr lang="en-US" altLang="en-US" smtClean="0"/>
          </a:p>
        </p:txBody>
      </p:sp>
      <p:sp>
        <p:nvSpPr>
          <p:cNvPr id="174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pPr>
            <a:fld id="{74E6EA39-395E-4CF7-B839-B06BF9B64EF9}" type="slidenum">
              <a:rPr lang="en-US" altLang="en-US">
                <a:latin typeface="Arial" panose="020B0604020202020204" pitchFamily="34" charset="0"/>
              </a:rPr>
              <a:pPr algn="r" eaLnBrk="1" hangingPunct="1">
                <a:spcBef>
                  <a:spcPct val="0"/>
                </a:spcBef>
              </a:pPr>
              <a:t>35</a:t>
            </a:fld>
            <a:endParaRPr lang="en-US" altLang="en-US">
              <a:latin typeface="Arial" panose="020B0604020202020204" pitchFamily="34" charset="0"/>
            </a:endParaRPr>
          </a:p>
        </p:txBody>
      </p:sp>
      <p:sp>
        <p:nvSpPr>
          <p:cNvPr id="17412"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smtClean="0">
                <a:ea typeface="ＭＳ Ｐゴシック" panose="020B0600070205080204" pitchFamily="34" charset="-128"/>
              </a:rPr>
              <a:t>Data mobility: the ability to share data between cloud services</a:t>
            </a:r>
          </a:p>
          <a:p>
            <a:pPr eaLnBrk="1" hangingPunct="1"/>
            <a:endParaRPr lang="en-US" altLang="en-US" dirty="0" smtClean="0">
              <a:ea typeface="ＭＳ Ｐゴシック" panose="020B0600070205080204" pitchFamily="34" charset="-128"/>
            </a:endParaRPr>
          </a:p>
          <a:p>
            <a:pPr eaLnBrk="1" hangingPunct="1"/>
            <a:r>
              <a:rPr lang="en-US" altLang="en-US" dirty="0" smtClean="0">
                <a:ea typeface="ＭＳ Ｐゴシック" panose="020B0600070205080204" pitchFamily="34" charset="-128"/>
              </a:rPr>
              <a:t>Where does data reside?</a:t>
            </a:r>
          </a:p>
          <a:p>
            <a:pPr eaLnBrk="1" hangingPunct="1"/>
            <a:r>
              <a:rPr lang="en-US" altLang="en-US" dirty="0" smtClean="0">
                <a:ea typeface="ＭＳ Ｐゴシック" panose="020B0600070205080204" pitchFamily="34" charset="-128"/>
              </a:rPr>
              <a:t> - out-of-state, out-of-country issues</a:t>
            </a:r>
          </a:p>
          <a:p>
            <a:pPr eaLnBrk="1" hangingPunct="1"/>
            <a:endParaRPr lang="en-US" altLang="en-US" dirty="0" smtClean="0">
              <a:ea typeface="ＭＳ Ｐゴシック" panose="020B0600070205080204" pitchFamily="34" charset="-128"/>
            </a:endParaRPr>
          </a:p>
          <a:p>
            <a:pPr eaLnBrk="1" hangingPunct="1"/>
            <a:r>
              <a:rPr lang="en-US" altLang="en-US" dirty="0" smtClean="0">
                <a:ea typeface="ＭＳ Ｐゴシック" panose="020B0600070205080204" pitchFamily="34" charset="-128"/>
              </a:rPr>
              <a:t>Security Concerns for government in particular</a:t>
            </a:r>
          </a:p>
          <a:p>
            <a:pPr eaLnBrk="1" hangingPunct="1">
              <a:buFontTx/>
              <a:buChar char="-"/>
            </a:pPr>
            <a:r>
              <a:rPr lang="en-US" altLang="en-US" dirty="0" smtClean="0">
                <a:ea typeface="ＭＳ Ｐゴシック" panose="020B0600070205080204" pitchFamily="34" charset="-128"/>
              </a:rPr>
              <a:t>FISMA</a:t>
            </a:r>
          </a:p>
          <a:p>
            <a:pPr eaLnBrk="1" hangingPunct="1">
              <a:buFontTx/>
              <a:buChar char="-"/>
            </a:pPr>
            <a:r>
              <a:rPr lang="en-US" altLang="en-US" dirty="0" smtClean="0">
                <a:ea typeface="ＭＳ Ｐゴシック" panose="020B0600070205080204" pitchFamily="34" charset="-128"/>
              </a:rPr>
              <a:t>How to certify and accredit cloud computing providers under FISMA</a:t>
            </a:r>
          </a:p>
          <a:p>
            <a:pPr eaLnBrk="1" hangingPunct="1"/>
            <a:r>
              <a:rPr lang="en-US" altLang="en-US" dirty="0" smtClean="0">
                <a:ea typeface="ＭＳ Ｐゴシック" panose="020B0600070205080204" pitchFamily="34" charset="-128"/>
              </a:rPr>
              <a:t>   (e.g. ISO 27001)</a:t>
            </a:r>
          </a:p>
          <a:p>
            <a:pPr eaLnBrk="1" hangingPunct="1"/>
            <a:endParaRPr lang="en-US" altLang="en-US" dirty="0" smtClean="0">
              <a:ea typeface="ＭＳ Ｐゴシック" panose="020B0600070205080204" pitchFamily="34" charset="-128"/>
            </a:endParaRP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96945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8E862B2-4F79-439D-A84D-AD24EA81CCDB}" type="slidenum">
              <a:rPr lang="en-US" altLang="en-US" smtClean="0"/>
              <a:pPr>
                <a:spcBef>
                  <a:spcPct val="0"/>
                </a:spcBef>
              </a:pPr>
              <a:t>37</a:t>
            </a:fld>
            <a:endParaRPr lang="en-US" altLang="en-US" smtClean="0"/>
          </a:p>
        </p:txBody>
      </p:sp>
      <p:sp>
        <p:nvSpPr>
          <p:cNvPr id="2048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anose="020B0600070205080204"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altLang="en-US" smtClean="0">
              <a:ea typeface="ＭＳ Ｐゴシック" panose="020B0600070205080204" pitchFamily="34" charset="-128"/>
            </a:endParaRPr>
          </a:p>
          <a:p>
            <a:pPr eaLnBrk="1" hangingPunct="1"/>
            <a:r>
              <a:rPr lang="en-US" altLang="en-US" smtClean="0">
                <a:ea typeface="ＭＳ Ｐゴシック" panose="020B0600070205080204" pitchFamily="34" charset="-128"/>
              </a:rPr>
              <a:t>Trust here means mostly lack of accountability and verifiability</a:t>
            </a:r>
          </a:p>
        </p:txBody>
      </p:sp>
    </p:spTree>
    <p:extLst>
      <p:ext uri="{BB962C8B-B14F-4D97-AF65-F5344CB8AC3E}">
        <p14:creationId xmlns:p14="http://schemas.microsoft.com/office/powerpoint/2010/main" val="190150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3C497D8-7B84-4FA5-84A6-AF8811278B3C}" type="slidenum">
              <a:rPr lang="en-US" altLang="en-US" smtClean="0"/>
              <a:pPr>
                <a:spcBef>
                  <a:spcPct val="0"/>
                </a:spcBef>
              </a:pPr>
              <a:t>38</a:t>
            </a:fld>
            <a:endParaRPr lang="en-US" altLang="en-US" smtClean="0"/>
          </a:p>
        </p:txBody>
      </p:sp>
      <p:sp>
        <p:nvSpPr>
          <p:cNvPr id="2253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anose="020B0600070205080204" pitchFamily="34" charset="-128"/>
              </a:rPr>
              <a:t>Who are my neighbors? What is their objective? They present another facet of risk and trust requirements</a:t>
            </a:r>
          </a:p>
        </p:txBody>
      </p:sp>
    </p:spTree>
    <p:extLst>
      <p:ext uri="{BB962C8B-B14F-4D97-AF65-F5344CB8AC3E}">
        <p14:creationId xmlns:p14="http://schemas.microsoft.com/office/powerpoint/2010/main" val="1928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5AFCC5-B3DD-4801-B75E-723FB7245750}" type="slidenum">
              <a:rPr lang="en-US" altLang="en-US" smtClean="0"/>
              <a:pPr>
                <a:spcBef>
                  <a:spcPct val="0"/>
                </a:spcBef>
              </a:pPr>
              <a:t>45</a:t>
            </a:fld>
            <a:endParaRPr lang="en-US" altLang="en-US" smtClean="0"/>
          </a:p>
        </p:txBody>
      </p:sp>
      <p:sp>
        <p:nvSpPr>
          <p:cNvPr id="5017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smtClean="0">
                <a:ea typeface="ＭＳ Ｐゴシック" panose="020B0600070205080204"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444677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7A10EC2-BFEC-446B-BC6B-BE591164A28C}" type="slidenum">
              <a:rPr lang="en-US" altLang="en-US" smtClean="0"/>
              <a:pPr>
                <a:spcBef>
                  <a:spcPct val="0"/>
                </a:spcBef>
              </a:pPr>
              <a:t>47</a:t>
            </a:fld>
            <a:endParaRPr lang="en-US" altLang="en-US" smtClean="0"/>
          </a:p>
        </p:txBody>
      </p:sp>
      <p:sp>
        <p:nvSpPr>
          <p:cNvPr id="5325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anose="020B0600070205080204"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extLst>
      <p:ext uri="{BB962C8B-B14F-4D97-AF65-F5344CB8AC3E}">
        <p14:creationId xmlns:p14="http://schemas.microsoft.com/office/powerpoint/2010/main" val="1809863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8EEB9FD-A50E-4F1E-AF8F-2B35DA0EA93A}" type="slidenum">
              <a:rPr lang="en-US" altLang="en-US" smtClean="0"/>
              <a:pPr>
                <a:spcBef>
                  <a:spcPct val="0"/>
                </a:spcBef>
              </a:pPr>
              <a:t>49</a:t>
            </a:fld>
            <a:endParaRPr lang="en-US" altLang="en-US" smtClean="0"/>
          </a:p>
        </p:txBody>
      </p:sp>
      <p:sp>
        <p:nvSpPr>
          <p:cNvPr id="5632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anose="020B0600070205080204" pitchFamily="34" charset="-128"/>
              </a:rPr>
              <a:t>Differering data semantics example: does a data item labeled secret in one cloud have the same semantics as another piece of data also labeled secret in a different cloud?</a:t>
            </a:r>
          </a:p>
        </p:txBody>
      </p:sp>
    </p:spTree>
    <p:extLst>
      <p:ext uri="{BB962C8B-B14F-4D97-AF65-F5344CB8AC3E}">
        <p14:creationId xmlns:p14="http://schemas.microsoft.com/office/powerpoint/2010/main" val="112116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2022B96-3CA6-4F84-898D-288A54768203}" type="slidenum">
              <a:rPr lang="en-US" altLang="en-US" smtClean="0"/>
              <a:pPr>
                <a:spcBef>
                  <a:spcPct val="0"/>
                </a:spcBef>
              </a:pPr>
              <a:t>50</a:t>
            </a:fld>
            <a:endParaRPr lang="en-US" altLang="en-US" smtClean="0"/>
          </a:p>
        </p:txBody>
      </p:sp>
      <p:sp>
        <p:nvSpPr>
          <p:cNvPr id="5837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altLang="en-US" sz="1000" smtClean="0">
                <a:ea typeface="ＭＳ Ｐゴシック" panose="020B0600070205080204"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altLang="en-US" sz="1000" smtClean="0">
                <a:ea typeface="ＭＳ Ｐゴシック" panose="020B0600070205080204"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altLang="en-US" sz="1000" smtClean="0">
                <a:ea typeface="ＭＳ Ｐゴシック" panose="020B0600070205080204"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altLang="en-US" sz="1000" smtClean="0">
                <a:ea typeface="ＭＳ Ｐゴシック" panose="020B0600070205080204" pitchFamily="34" charset="-128"/>
              </a:rPr>
              <a:t>Approach: </a:t>
            </a:r>
          </a:p>
          <a:p>
            <a:pPr eaLnBrk="1" hangingPunct="1">
              <a:lnSpc>
                <a:spcPct val="80000"/>
              </a:lnSpc>
            </a:pPr>
            <a:r>
              <a:rPr lang="en-US" altLang="en-US" sz="1000" smtClean="0">
                <a:ea typeface="ＭＳ Ｐゴシック" panose="020B0600070205080204"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altLang="en-US" sz="1000" smtClean="0">
                <a:ea typeface="ＭＳ Ｐゴシック" panose="020B0600070205080204"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extLst>
      <p:ext uri="{BB962C8B-B14F-4D97-AF65-F5344CB8AC3E}">
        <p14:creationId xmlns:p14="http://schemas.microsoft.com/office/powerpoint/2010/main" val="418066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110" charset="0"/>
                <a:ea typeface="ＭＳ Ｐゴシック" pitchFamily="-110" charset="-128"/>
                <a:cs typeface="ＭＳ Ｐゴシック" pitchFamily="-110" charset="-128"/>
              </a:rPr>
              <a:t>There is an increasingly prominent trend in many organizations to move a</a:t>
            </a:r>
          </a:p>
          <a:p>
            <a:r>
              <a:rPr lang="en-US" dirty="0">
                <a:latin typeface="Arial" pitchFamily="-110" charset="0"/>
                <a:ea typeface="ＭＳ Ｐゴシック" pitchFamily="-110" charset="-128"/>
                <a:cs typeface="ＭＳ Ｐゴシック" pitchFamily="-110" charset="-128"/>
              </a:rPr>
              <a:t>substantial portion or even all information technology (IT) operations to an</a:t>
            </a:r>
          </a:p>
          <a:p>
            <a:r>
              <a:rPr lang="en-US" dirty="0">
                <a:latin typeface="Arial" pitchFamily="-110" charset="0"/>
                <a:ea typeface="ＭＳ Ｐゴシック" pitchFamily="-110" charset="-128"/>
                <a:cs typeface="ＭＳ Ｐゴシック" pitchFamily="-110" charset="-128"/>
              </a:rPr>
              <a:t>Internet-connected infrastructure known as enterprise cloud computing. The use</a:t>
            </a:r>
          </a:p>
          <a:p>
            <a:r>
              <a:rPr lang="en-US" dirty="0">
                <a:latin typeface="Arial" pitchFamily="-110" charset="0"/>
                <a:ea typeface="ＭＳ Ｐゴシック" pitchFamily="-110" charset="-128"/>
                <a:cs typeface="ＭＳ Ｐゴシック" pitchFamily="-110" charset="-128"/>
              </a:rPr>
              <a:t>of cloud computing raises a number of security issues, particularly in the area of</a:t>
            </a:r>
          </a:p>
          <a:p>
            <a:r>
              <a:rPr lang="en-US" dirty="0">
                <a:latin typeface="Arial" pitchFamily="-110" charset="0"/>
                <a:ea typeface="ＭＳ Ｐゴシック" pitchFamily="-110" charset="-128"/>
                <a:cs typeface="ＭＳ Ｐゴシック" pitchFamily="-110" charset="-128"/>
              </a:rPr>
              <a:t>database security.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NIST defines cloud computing as follows [MELL11]:</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model for enabling ubiquitous, convenient, on-demand</a:t>
            </a:r>
          </a:p>
          <a:p>
            <a:r>
              <a:rPr lang="en-US" dirty="0">
                <a:latin typeface="Arial" pitchFamily="-110" charset="0"/>
                <a:ea typeface="ＭＳ Ｐゴシック" pitchFamily="-110" charset="-128"/>
                <a:cs typeface="ＭＳ Ｐゴシック" pitchFamily="-110" charset="-128"/>
              </a:rPr>
              <a:t>network access to a shared pool of configurable computing resources (e.g.,</a:t>
            </a:r>
          </a:p>
          <a:p>
            <a:r>
              <a:rPr lang="en-US" dirty="0">
                <a:latin typeface="Arial" pitchFamily="-110" charset="0"/>
                <a:ea typeface="ＭＳ Ｐゴシック" pitchFamily="-110" charset="-128"/>
                <a:cs typeface="ＭＳ Ｐゴシック" pitchFamily="-110" charset="-128"/>
              </a:rPr>
              <a:t>networks, servers, storage, applications, and services) that can be rapidly</a:t>
            </a:r>
          </a:p>
          <a:p>
            <a:r>
              <a:rPr lang="en-US" dirty="0">
                <a:latin typeface="Arial" pitchFamily="-110" charset="0"/>
                <a:ea typeface="ＭＳ Ｐゴシック" pitchFamily="-110" charset="-128"/>
                <a:cs typeface="ＭＳ Ｐゴシック" pitchFamily="-110" charset="-128"/>
              </a:rPr>
              <a:t>provisioned and released with minimal management effort or service provider</a:t>
            </a:r>
          </a:p>
          <a:p>
            <a:r>
              <a:rPr lang="en-US" dirty="0">
                <a:latin typeface="Arial" pitchFamily="-110" charset="0"/>
                <a:ea typeface="ＭＳ Ｐゴシック" pitchFamily="-110" charset="-128"/>
                <a:cs typeface="ＭＳ Ｐゴシック" pitchFamily="-110" charset="-128"/>
              </a:rPr>
              <a:t>interaction. This cloud model promotes availability and is composed of five</a:t>
            </a:r>
          </a:p>
          <a:p>
            <a:r>
              <a:rPr lang="en-US" dirty="0">
                <a:latin typeface="Arial" pitchFamily="-110" charset="0"/>
                <a:ea typeface="ＭＳ Ｐゴシック" pitchFamily="-110" charset="-128"/>
                <a:cs typeface="ＭＳ Ｐゴシック" pitchFamily="-110" charset="-128"/>
              </a:rPr>
              <a:t>essential characteristics, 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a:t>
            </a:fld>
            <a:endParaRPr lang="en-AU"/>
          </a:p>
        </p:txBody>
      </p:sp>
    </p:spTree>
    <p:extLst>
      <p:ext uri="{BB962C8B-B14F-4D97-AF65-F5344CB8AC3E}">
        <p14:creationId xmlns:p14="http://schemas.microsoft.com/office/powerpoint/2010/main" val="120601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latin typeface="Arial" pitchFamily="-110" charset="0"/>
                <a:ea typeface="ＭＳ Ｐゴシック" pitchFamily="-110" charset="-128"/>
                <a:cs typeface="ＭＳ Ｐゴシック" pitchFamily="-110" charset="-128"/>
              </a:rPr>
              <a:t>The definition refers to various models and characteristics, whose relationship is</a:t>
            </a:r>
          </a:p>
          <a:p>
            <a:r>
              <a:rPr lang="en-US" dirty="0">
                <a:latin typeface="Arial" pitchFamily="-110" charset="0"/>
                <a:ea typeface="ＭＳ Ｐゴシック" pitchFamily="-110" charset="-128"/>
                <a:cs typeface="ＭＳ Ｐゴシック" pitchFamily="-110" charset="-128"/>
              </a:rPr>
              <a:t>illustrated in Figure 5.12 . The </a:t>
            </a:r>
            <a:r>
              <a:rPr lang="en-US" b="1" dirty="0">
                <a:latin typeface="Arial" pitchFamily="-110" charset="0"/>
                <a:ea typeface="ＭＳ Ｐゴシック" pitchFamily="-110" charset="-128"/>
                <a:cs typeface="ＭＳ Ｐゴシック" pitchFamily="-110" charset="-128"/>
              </a:rPr>
              <a:t>essential characteristics of cloud computing include</a:t>
            </a:r>
          </a:p>
          <a:p>
            <a:r>
              <a:rPr lang="en-US" dirty="0">
                <a:latin typeface="Arial" pitchFamily="-110" charset="0"/>
                <a:ea typeface="ＭＳ Ｐゴシック" pitchFamily="-110" charset="-128"/>
                <a:cs typeface="ＭＳ Ｐゴシック" pitchFamily="-110" charset="-128"/>
              </a:rPr>
              <a:t>the following:</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Broad network access: Capabilities are available over the network and</a:t>
            </a:r>
          </a:p>
          <a:p>
            <a:r>
              <a:rPr lang="en-US" dirty="0">
                <a:latin typeface="Arial" pitchFamily="-110" charset="0"/>
                <a:ea typeface="ＭＳ Ｐゴシック" pitchFamily="-110" charset="-128"/>
                <a:cs typeface="ＭＳ Ｐゴシック" pitchFamily="-110" charset="-128"/>
              </a:rPr>
              <a:t>accessed through standard mechanisms that promote use by heterogeneous</a:t>
            </a:r>
          </a:p>
          <a:p>
            <a:r>
              <a:rPr lang="en-US" dirty="0">
                <a:latin typeface="Arial" pitchFamily="-110" charset="0"/>
                <a:ea typeface="ＭＳ Ｐゴシック" pitchFamily="-110" charset="-128"/>
                <a:cs typeface="ＭＳ Ｐゴシック" pitchFamily="-110" charset="-128"/>
              </a:rPr>
              <a:t>thin or thick client platforms (e.g., mobile phones, laptops, and </a:t>
            </a:r>
            <a:r>
              <a:rPr lang="en-US" dirty="0" err="1">
                <a:latin typeface="Arial" pitchFamily="-110" charset="0"/>
                <a:ea typeface="ＭＳ Ｐゴシック" pitchFamily="-110" charset="-128"/>
                <a:cs typeface="ＭＳ Ｐゴシック" pitchFamily="-110" charset="-128"/>
              </a:rPr>
              <a:t>PDAs</a:t>
            </a:r>
            <a:r>
              <a:rPr lang="en-US" dirty="0">
                <a:latin typeface="Arial" pitchFamily="-110" charset="0"/>
                <a:ea typeface="ＭＳ Ｐゴシック" pitchFamily="-110" charset="-128"/>
                <a:cs typeface="ＭＳ Ｐゴシック" pitchFamily="-110" charset="-128"/>
              </a:rPr>
              <a:t>) as well</a:t>
            </a:r>
          </a:p>
          <a:p>
            <a:r>
              <a:rPr lang="en-US" dirty="0">
                <a:latin typeface="Arial" pitchFamily="-110" charset="0"/>
                <a:ea typeface="ＭＳ Ｐゴシック" pitchFamily="-110" charset="-128"/>
                <a:cs typeface="ＭＳ Ｐゴシック" pitchFamily="-110" charset="-128"/>
              </a:rPr>
              <a:t>as other traditional or cloud-based software services.</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Rapid elasticity: Cloud computing gives you the ability to expand and</a:t>
            </a:r>
          </a:p>
          <a:p>
            <a:r>
              <a:rPr lang="en-US" dirty="0">
                <a:latin typeface="Arial" pitchFamily="-110" charset="0"/>
                <a:ea typeface="ＭＳ Ｐゴシック" pitchFamily="-110" charset="-128"/>
                <a:cs typeface="ＭＳ Ｐゴシック" pitchFamily="-110" charset="-128"/>
              </a:rPr>
              <a:t>reduce resources according to your specific service requirement. For</a:t>
            </a:r>
          </a:p>
          <a:p>
            <a:r>
              <a:rPr lang="en-US" dirty="0">
                <a:latin typeface="Arial" pitchFamily="-110" charset="0"/>
                <a:ea typeface="ＭＳ Ｐゴシック" pitchFamily="-110" charset="-128"/>
                <a:cs typeface="ＭＳ Ｐゴシック" pitchFamily="-110" charset="-128"/>
              </a:rPr>
              <a:t>example, you may need a large number of server resources for the duration</a:t>
            </a:r>
          </a:p>
          <a:p>
            <a:r>
              <a:rPr lang="en-US" dirty="0">
                <a:latin typeface="Arial" pitchFamily="-110" charset="0"/>
                <a:ea typeface="ＭＳ Ｐゴシック" pitchFamily="-110" charset="-128"/>
                <a:cs typeface="ＭＳ Ｐゴシック" pitchFamily="-110" charset="-128"/>
              </a:rPr>
              <a:t>of a specific task. You can then release these resources upon completion of</a:t>
            </a:r>
          </a:p>
          <a:p>
            <a:r>
              <a:rPr lang="en-US" dirty="0">
                <a:latin typeface="Arial" pitchFamily="-110" charset="0"/>
                <a:ea typeface="ＭＳ Ｐゴシック" pitchFamily="-110" charset="-128"/>
                <a:cs typeface="ＭＳ Ｐゴシック" pitchFamily="-110" charset="-128"/>
              </a:rPr>
              <a:t>the task.</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Measured service: Cloud systems automatically control and optimize</a:t>
            </a:r>
          </a:p>
          <a:p>
            <a:r>
              <a:rPr lang="en-US" dirty="0">
                <a:latin typeface="Arial" pitchFamily="-110" charset="0"/>
                <a:ea typeface="ＭＳ Ｐゴシック" pitchFamily="-110" charset="-128"/>
                <a:cs typeface="ＭＳ Ｐゴシック" pitchFamily="-110" charset="-128"/>
              </a:rPr>
              <a:t>resource use by leveraging a metering capability at some level of abstraction</a:t>
            </a:r>
          </a:p>
          <a:p>
            <a:r>
              <a:rPr lang="en-US" dirty="0">
                <a:latin typeface="Arial" pitchFamily="-110" charset="0"/>
                <a:ea typeface="ＭＳ Ｐゴシック" pitchFamily="-110" charset="-128"/>
                <a:cs typeface="ＭＳ Ｐゴシック" pitchFamily="-110" charset="-128"/>
              </a:rPr>
              <a:t>appropriate to the type of service (e.g., storage, processing, bandwidth, and</a:t>
            </a:r>
          </a:p>
          <a:p>
            <a:r>
              <a:rPr lang="en-US" dirty="0">
                <a:latin typeface="Arial" pitchFamily="-110" charset="0"/>
                <a:ea typeface="ＭＳ Ｐゴシック" pitchFamily="-110" charset="-128"/>
                <a:cs typeface="ＭＳ Ｐゴシック" pitchFamily="-110" charset="-128"/>
              </a:rPr>
              <a:t>active user accounts). Resource usage can be monitored, controlled, and</a:t>
            </a:r>
          </a:p>
          <a:p>
            <a:r>
              <a:rPr lang="en-US" dirty="0">
                <a:latin typeface="Arial" pitchFamily="-110" charset="0"/>
                <a:ea typeface="ＭＳ Ｐゴシック" pitchFamily="-110" charset="-128"/>
                <a:cs typeface="ＭＳ Ｐゴシック" pitchFamily="-110" charset="-128"/>
              </a:rPr>
              <a:t>reported, providing transparency for both the provider and consumer of the</a:t>
            </a:r>
          </a:p>
          <a:p>
            <a:r>
              <a:rPr lang="en-US" dirty="0">
                <a:latin typeface="Arial" pitchFamily="-110" charset="0"/>
                <a:ea typeface="ＭＳ Ｐゴシック" pitchFamily="-110" charset="-128"/>
                <a:cs typeface="ＭＳ Ｐゴシック" pitchFamily="-110" charset="-128"/>
              </a:rPr>
              <a:t>utilized service.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On-demand self-service: A consumer can unilaterally provision computing</a:t>
            </a:r>
          </a:p>
          <a:p>
            <a:r>
              <a:rPr lang="en-US" dirty="0">
                <a:latin typeface="Arial" pitchFamily="-110" charset="0"/>
                <a:ea typeface="ＭＳ Ｐゴシック" pitchFamily="-110" charset="-128"/>
                <a:cs typeface="ＭＳ Ｐゴシック" pitchFamily="-110" charset="-128"/>
              </a:rPr>
              <a:t>capabilities, such as server time and network storage, as needed automatically</a:t>
            </a:r>
          </a:p>
          <a:p>
            <a:r>
              <a:rPr lang="en-US" dirty="0">
                <a:latin typeface="Arial" pitchFamily="-110" charset="0"/>
                <a:ea typeface="ＭＳ Ｐゴシック" pitchFamily="-110" charset="-128"/>
                <a:cs typeface="ＭＳ Ｐゴシック" pitchFamily="-110" charset="-128"/>
              </a:rPr>
              <a:t>without requiring human interaction with each service provider. Because</a:t>
            </a:r>
          </a:p>
          <a:p>
            <a:r>
              <a:rPr lang="en-US" dirty="0">
                <a:latin typeface="Arial" pitchFamily="-110" charset="0"/>
                <a:ea typeface="ＭＳ Ｐゴシック" pitchFamily="-110" charset="-128"/>
                <a:cs typeface="ＭＳ Ｐゴシック" pitchFamily="-110" charset="-128"/>
              </a:rPr>
              <a:t>the service is on demand, the resources are not permanent parts of your IT</a:t>
            </a:r>
          </a:p>
          <a:p>
            <a:r>
              <a:rPr lang="en-US" dirty="0">
                <a:latin typeface="Arial" pitchFamily="-110" charset="0"/>
                <a:ea typeface="ＭＳ Ｐゴシック" pitchFamily="-110" charset="-128"/>
                <a:cs typeface="ＭＳ Ｐゴシック" pitchFamily="-110" charset="-128"/>
              </a:rPr>
              <a:t>infrastructure.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Resource pooling: The provider’s computing resources are pooled to serve</a:t>
            </a:r>
          </a:p>
          <a:p>
            <a:r>
              <a:rPr lang="en-US" dirty="0">
                <a:latin typeface="Arial" pitchFamily="-110" charset="0"/>
                <a:ea typeface="ＭＳ Ｐゴシック" pitchFamily="-110" charset="-128"/>
                <a:cs typeface="ＭＳ Ｐゴシック" pitchFamily="-110" charset="-128"/>
              </a:rPr>
              <a:t>multiple consumers using a multi-tenant model, with different physical and</a:t>
            </a:r>
          </a:p>
          <a:p>
            <a:r>
              <a:rPr lang="en-US" dirty="0">
                <a:latin typeface="Arial" pitchFamily="-110" charset="0"/>
                <a:ea typeface="ＭＳ Ｐゴシック" pitchFamily="-110" charset="-128"/>
                <a:cs typeface="ＭＳ Ｐゴシック" pitchFamily="-110" charset="-128"/>
              </a:rPr>
              <a:t>virtual resources dynamically assigned and reassigned according to consumer</a:t>
            </a:r>
          </a:p>
          <a:p>
            <a:r>
              <a:rPr lang="en-US" dirty="0">
                <a:latin typeface="Arial" pitchFamily="-110" charset="0"/>
                <a:ea typeface="ＭＳ Ｐゴシック" pitchFamily="-110" charset="-128"/>
                <a:cs typeface="ＭＳ Ｐゴシック" pitchFamily="-110" charset="-128"/>
              </a:rPr>
              <a:t>demand. There is a degree of location independence in that the customer</a:t>
            </a:r>
          </a:p>
          <a:p>
            <a:r>
              <a:rPr lang="en-US" dirty="0">
                <a:latin typeface="Arial" pitchFamily="-110" charset="0"/>
                <a:ea typeface="ＭＳ Ｐゴシック" pitchFamily="-110" charset="-128"/>
                <a:cs typeface="ＭＳ Ｐゴシック" pitchFamily="-110" charset="-128"/>
              </a:rPr>
              <a:t>generally has no control or knowledge over the exact location of the provided</a:t>
            </a:r>
          </a:p>
          <a:p>
            <a:r>
              <a:rPr lang="en-US" dirty="0">
                <a:latin typeface="Arial" pitchFamily="-110" charset="0"/>
                <a:ea typeface="ＭＳ Ｐゴシック" pitchFamily="-110" charset="-128"/>
                <a:cs typeface="ＭＳ Ｐゴシック" pitchFamily="-110" charset="-128"/>
              </a:rPr>
              <a:t>resources, but may be able to specify location at a higher level of abstraction</a:t>
            </a:r>
          </a:p>
          <a:p>
            <a:r>
              <a:rPr lang="en-US" dirty="0">
                <a:latin typeface="Arial" pitchFamily="-110" charset="0"/>
                <a:ea typeface="ＭＳ Ｐゴシック" pitchFamily="-110" charset="-128"/>
                <a:cs typeface="ＭＳ Ｐゴシック" pitchFamily="-110" charset="-128"/>
              </a:rPr>
              <a:t>(e.g., country, state, or datacenter). Examples of resources include storage,</a:t>
            </a:r>
          </a:p>
          <a:p>
            <a:r>
              <a:rPr lang="en-US" dirty="0">
                <a:latin typeface="Arial" pitchFamily="-110" charset="0"/>
                <a:ea typeface="ＭＳ Ｐゴシック" pitchFamily="-110" charset="-128"/>
                <a:cs typeface="ＭＳ Ｐゴシック" pitchFamily="-110" charset="-128"/>
              </a:rPr>
              <a:t>processing, memory, network bandwidth, and virtual machines. Even</a:t>
            </a:r>
          </a:p>
          <a:p>
            <a:r>
              <a:rPr lang="en-US" dirty="0">
                <a:latin typeface="Arial" pitchFamily="-110" charset="0"/>
                <a:ea typeface="ＭＳ Ｐゴシック" pitchFamily="-110" charset="-128"/>
                <a:cs typeface="ＭＳ Ｐゴシック" pitchFamily="-110" charset="-128"/>
              </a:rPr>
              <a:t>private clouds tend to pool resources between different parts of the same</a:t>
            </a:r>
          </a:p>
          <a:p>
            <a:r>
              <a:rPr lang="en-US" dirty="0">
                <a:latin typeface="Arial" pitchFamily="-110" charset="0"/>
                <a:ea typeface="ＭＳ Ｐゴシック" pitchFamily="-110" charset="-128"/>
                <a:cs typeface="ＭＳ Ｐゴシック" pitchFamily="-110" charset="-128"/>
              </a:rPr>
              <a:t>organization.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NIST defines three </a:t>
            </a:r>
            <a:r>
              <a:rPr lang="en-US" b="1" dirty="0">
                <a:latin typeface="Arial" pitchFamily="-110" charset="0"/>
                <a:ea typeface="ＭＳ Ｐゴシック" pitchFamily="-110" charset="-128"/>
                <a:cs typeface="ＭＳ Ｐゴシック" pitchFamily="-110" charset="-128"/>
              </a:rPr>
              <a:t>service models , which can be viewed as nested service</a:t>
            </a:r>
          </a:p>
          <a:p>
            <a:r>
              <a:rPr lang="en-US" dirty="0">
                <a:latin typeface="Arial" pitchFamily="-110" charset="0"/>
                <a:ea typeface="ＭＳ Ｐゴシック" pitchFamily="-110" charset="-128"/>
                <a:cs typeface="ＭＳ Ｐゴシック" pitchFamily="-110" charset="-128"/>
              </a:rPr>
              <a:t>alternatives: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Software as a service (</a:t>
            </a:r>
            <a:r>
              <a:rPr lang="en-US" b="1" dirty="0" err="1">
                <a:latin typeface="Arial" pitchFamily="-110" charset="0"/>
                <a:ea typeface="ＭＳ Ｐゴシック" pitchFamily="-110" charset="-128"/>
                <a:cs typeface="ＭＳ Ｐゴシック" pitchFamily="-110" charset="-128"/>
              </a:rPr>
              <a:t>SaaS</a:t>
            </a:r>
            <a:r>
              <a:rPr lang="en-US" b="1" dirty="0">
                <a:latin typeface="Arial" pitchFamily="-110" charset="0"/>
                <a:ea typeface="ＭＳ Ｐゴシック" pitchFamily="-110" charset="-128"/>
                <a:cs typeface="ＭＳ Ｐゴシック" pitchFamily="-110" charset="-128"/>
              </a:rPr>
              <a:t>): The capability provided to the consumer is to use</a:t>
            </a:r>
          </a:p>
          <a:p>
            <a:r>
              <a:rPr lang="en-US" dirty="0">
                <a:latin typeface="Arial" pitchFamily="-110" charset="0"/>
                <a:ea typeface="ＭＳ Ｐゴシック" pitchFamily="-110" charset="-128"/>
                <a:cs typeface="ＭＳ Ｐゴシック" pitchFamily="-110" charset="-128"/>
              </a:rPr>
              <a:t>the provider’s applications running on a cloud infrastructure. The applications</a:t>
            </a:r>
          </a:p>
          <a:p>
            <a:r>
              <a:rPr lang="en-US" dirty="0">
                <a:latin typeface="Arial" pitchFamily="-110" charset="0"/>
                <a:ea typeface="ＭＳ Ｐゴシック" pitchFamily="-110" charset="-128"/>
                <a:cs typeface="ＭＳ Ｐゴシック" pitchFamily="-110" charset="-128"/>
              </a:rPr>
              <a:t>are accessible from various client devices through a thin client interface</a:t>
            </a:r>
          </a:p>
          <a:p>
            <a:r>
              <a:rPr lang="en-US" dirty="0">
                <a:latin typeface="Arial" pitchFamily="-110" charset="0"/>
                <a:ea typeface="ＭＳ Ｐゴシック" pitchFamily="-110" charset="-128"/>
                <a:cs typeface="ＭＳ Ｐゴシック" pitchFamily="-110" charset="-128"/>
              </a:rPr>
              <a:t>such as a Web browser. Instead of obtaining desktop and server licenses for</a:t>
            </a:r>
          </a:p>
          <a:p>
            <a:r>
              <a:rPr lang="en-US" dirty="0">
                <a:latin typeface="Arial" pitchFamily="-110" charset="0"/>
                <a:ea typeface="ＭＳ Ｐゴシック" pitchFamily="-110" charset="-128"/>
                <a:cs typeface="ＭＳ Ｐゴシック" pitchFamily="-110" charset="-128"/>
              </a:rPr>
              <a:t>software products it uses, an enterprise obtains the same functions from the</a:t>
            </a:r>
          </a:p>
          <a:p>
            <a:r>
              <a:rPr lang="en-US" dirty="0">
                <a:latin typeface="Arial" pitchFamily="-110" charset="0"/>
                <a:ea typeface="ＭＳ Ｐゴシック" pitchFamily="-110" charset="-128"/>
                <a:cs typeface="ＭＳ Ｐゴシック" pitchFamily="-110" charset="-128"/>
              </a:rPr>
              <a:t>cloud service. </a:t>
            </a:r>
            <a:r>
              <a:rPr lang="en-US" dirty="0" err="1">
                <a:latin typeface="Arial" pitchFamily="-110" charset="0"/>
                <a:ea typeface="ＭＳ Ｐゴシック" pitchFamily="-110" charset="-128"/>
                <a:cs typeface="ＭＳ Ｐゴシック" pitchFamily="-110" charset="-128"/>
              </a:rPr>
              <a:t>SaaS</a:t>
            </a:r>
            <a:r>
              <a:rPr lang="en-US" dirty="0">
                <a:latin typeface="Arial" pitchFamily="-110" charset="0"/>
                <a:ea typeface="ＭＳ Ｐゴシック" pitchFamily="-110" charset="-128"/>
                <a:cs typeface="ＭＳ Ｐゴシック" pitchFamily="-110" charset="-128"/>
              </a:rPr>
              <a:t> saves the complexity of software installation, maintenance,</a:t>
            </a:r>
          </a:p>
          <a:p>
            <a:r>
              <a:rPr lang="en-US" dirty="0">
                <a:latin typeface="Arial" pitchFamily="-110" charset="0"/>
                <a:ea typeface="ＭＳ Ｐゴシック" pitchFamily="-110" charset="-128"/>
                <a:cs typeface="ＭＳ Ｐゴシック" pitchFamily="-110" charset="-128"/>
              </a:rPr>
              <a:t>upgrades, and patches.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Platform as a service (</a:t>
            </a:r>
            <a:r>
              <a:rPr lang="en-US" b="1" dirty="0" err="1">
                <a:latin typeface="Arial" pitchFamily="-110" charset="0"/>
                <a:ea typeface="ＭＳ Ｐゴシック" pitchFamily="-110" charset="-128"/>
                <a:cs typeface="ＭＳ Ｐゴシック" pitchFamily="-110" charset="-128"/>
              </a:rPr>
              <a:t>PaaS</a:t>
            </a:r>
            <a:r>
              <a:rPr lang="en-US" b="1" dirty="0">
                <a:latin typeface="Arial" pitchFamily="-110" charset="0"/>
                <a:ea typeface="ＭＳ Ｐゴシック" pitchFamily="-110" charset="-128"/>
                <a:cs typeface="ＭＳ Ｐゴシック" pitchFamily="-110" charset="-128"/>
              </a:rPr>
              <a:t>): The capability provided to the consumer</a:t>
            </a:r>
          </a:p>
          <a:p>
            <a:r>
              <a:rPr lang="en-US" dirty="0">
                <a:latin typeface="Arial" pitchFamily="-110" charset="0"/>
                <a:ea typeface="ＭＳ Ｐゴシック" pitchFamily="-110" charset="-128"/>
                <a:cs typeface="ＭＳ Ｐゴシック" pitchFamily="-110" charset="-128"/>
              </a:rPr>
              <a:t>is to deploy onto the cloud infrastructure consumer-created or acquired</a:t>
            </a:r>
          </a:p>
          <a:p>
            <a:r>
              <a:rPr lang="en-US" dirty="0">
                <a:latin typeface="Arial" pitchFamily="-110" charset="0"/>
                <a:ea typeface="ＭＳ Ｐゴシック" pitchFamily="-110" charset="-128"/>
                <a:cs typeface="ＭＳ Ｐゴシック" pitchFamily="-110" charset="-128"/>
              </a:rPr>
              <a:t>applications created using programming languages and tools supported by the</a:t>
            </a:r>
          </a:p>
          <a:p>
            <a:r>
              <a:rPr lang="en-US" dirty="0">
                <a:latin typeface="Arial" pitchFamily="-110" charset="0"/>
                <a:ea typeface="ＭＳ Ｐゴシック" pitchFamily="-110" charset="-128"/>
                <a:cs typeface="ＭＳ Ｐゴシック" pitchFamily="-110" charset="-128"/>
              </a:rPr>
              <a:t>provider. </a:t>
            </a:r>
            <a:r>
              <a:rPr lang="en-US" dirty="0" err="1">
                <a:latin typeface="Arial" pitchFamily="-110" charset="0"/>
                <a:ea typeface="ＭＳ Ｐゴシック" pitchFamily="-110" charset="-128"/>
                <a:cs typeface="ＭＳ Ｐゴシック" pitchFamily="-110" charset="-128"/>
              </a:rPr>
              <a:t>PaaS</a:t>
            </a:r>
            <a:r>
              <a:rPr lang="en-US" dirty="0">
                <a:latin typeface="Arial" pitchFamily="-110" charset="0"/>
                <a:ea typeface="ＭＳ Ｐゴシック" pitchFamily="-110" charset="-128"/>
                <a:cs typeface="ＭＳ Ｐゴシック" pitchFamily="-110" charset="-128"/>
              </a:rPr>
              <a:t> often provides middleware-style services such as database and</a:t>
            </a:r>
          </a:p>
          <a:p>
            <a:r>
              <a:rPr lang="en-US" dirty="0">
                <a:latin typeface="Arial" pitchFamily="-110" charset="0"/>
                <a:ea typeface="ＭＳ Ｐゴシック" pitchFamily="-110" charset="-128"/>
                <a:cs typeface="ＭＳ Ｐゴシック" pitchFamily="-110" charset="-128"/>
              </a:rPr>
              <a:t>component services for use by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Infrastructure as a service (</a:t>
            </a:r>
            <a:r>
              <a:rPr lang="en-US" b="1" dirty="0" err="1">
                <a:latin typeface="Arial" pitchFamily="-110" charset="0"/>
                <a:ea typeface="ＭＳ Ｐゴシック" pitchFamily="-110" charset="-128"/>
                <a:cs typeface="ＭＳ Ｐゴシック" pitchFamily="-110" charset="-128"/>
              </a:rPr>
              <a:t>IaaS</a:t>
            </a:r>
            <a:r>
              <a:rPr lang="en-US" b="1" dirty="0">
                <a:latin typeface="Arial" pitchFamily="-110" charset="0"/>
                <a:ea typeface="ＭＳ Ｐゴシック" pitchFamily="-110" charset="-128"/>
                <a:cs typeface="ＭＳ Ｐゴシック" pitchFamily="-110" charset="-128"/>
              </a:rPr>
              <a:t>): The capability provided to the consumer is</a:t>
            </a:r>
          </a:p>
          <a:p>
            <a:r>
              <a:rPr lang="en-US" dirty="0">
                <a:latin typeface="Arial" pitchFamily="-110" charset="0"/>
                <a:ea typeface="ＭＳ Ｐゴシック" pitchFamily="-110" charset="-128"/>
                <a:cs typeface="ＭＳ Ｐゴシック" pitchFamily="-110" charset="-128"/>
              </a:rPr>
              <a:t>to provision processing, storage, networks, and other fundamental computing</a:t>
            </a:r>
          </a:p>
          <a:p>
            <a:r>
              <a:rPr lang="en-US" dirty="0">
                <a:latin typeface="Arial" pitchFamily="-110" charset="0"/>
                <a:ea typeface="ＭＳ Ｐゴシック" pitchFamily="-110" charset="-128"/>
                <a:cs typeface="ＭＳ Ｐゴシック" pitchFamily="-110" charset="-128"/>
              </a:rPr>
              <a:t>resources where the consumer is able to deploy and run arbitrary software,</a:t>
            </a:r>
          </a:p>
          <a:p>
            <a:r>
              <a:rPr lang="en-US" dirty="0">
                <a:latin typeface="Arial" pitchFamily="-110" charset="0"/>
                <a:ea typeface="ＭＳ Ｐゴシック" pitchFamily="-110" charset="-128"/>
                <a:cs typeface="ＭＳ Ｐゴシック" pitchFamily="-110" charset="-128"/>
              </a:rPr>
              <a:t>which can include operating systems and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NIST defines four </a:t>
            </a:r>
            <a:r>
              <a:rPr lang="en-US" b="1" dirty="0">
                <a:latin typeface="Arial" pitchFamily="-110" charset="0"/>
                <a:ea typeface="ＭＳ Ｐゴシック" pitchFamily="-110" charset="-128"/>
                <a:cs typeface="ＭＳ Ｐゴシック" pitchFamily="-110" charset="-128"/>
              </a:rPr>
              <a:t>deployment models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Public cloud: The cloud infrastructure is made available to the general</a:t>
            </a:r>
          </a:p>
          <a:p>
            <a:r>
              <a:rPr lang="en-US" dirty="0">
                <a:latin typeface="Arial" pitchFamily="-110" charset="0"/>
                <a:ea typeface="ＭＳ Ｐゴシック" pitchFamily="-110" charset="-128"/>
                <a:cs typeface="ＭＳ Ｐゴシック" pitchFamily="-110" charset="-128"/>
              </a:rPr>
              <a:t>public or a large industry group and is owned by an organization selling</a:t>
            </a:r>
          </a:p>
          <a:p>
            <a:r>
              <a:rPr lang="en-US" dirty="0">
                <a:latin typeface="Arial" pitchFamily="-110" charset="0"/>
                <a:ea typeface="ＭＳ Ｐゴシック" pitchFamily="-110" charset="-128"/>
                <a:cs typeface="ＭＳ Ｐゴシック" pitchFamily="-110" charset="-128"/>
              </a:rPr>
              <a:t>cloud services. Both the infrastructure and control of the cloud is with the</a:t>
            </a:r>
          </a:p>
          <a:p>
            <a:r>
              <a:rPr lang="en-US" dirty="0">
                <a:latin typeface="Arial" pitchFamily="-110" charset="0"/>
                <a:ea typeface="ＭＳ Ｐゴシック" pitchFamily="-110" charset="-128"/>
                <a:cs typeface="ＭＳ Ｐゴシック" pitchFamily="-110" charset="-128"/>
              </a:rPr>
              <a:t>service provider.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Private cloud: The cloud infrastructure is operated solely for an organization.</a:t>
            </a:r>
          </a:p>
          <a:p>
            <a:r>
              <a:rPr lang="en-US" dirty="0">
                <a:latin typeface="Arial" pitchFamily="-110" charset="0"/>
                <a:ea typeface="ＭＳ Ｐゴシック" pitchFamily="-110" charset="-128"/>
                <a:cs typeface="ＭＳ Ｐゴシック" pitchFamily="-110" charset="-128"/>
              </a:rPr>
              <a:t>It may be managed by the organization or a third party and may exist on</a:t>
            </a:r>
          </a:p>
          <a:p>
            <a:r>
              <a:rPr lang="en-US" dirty="0">
                <a:latin typeface="Arial" pitchFamily="-110" charset="0"/>
                <a:ea typeface="ＭＳ Ｐゴシック" pitchFamily="-110" charset="-128"/>
                <a:cs typeface="ＭＳ Ｐゴシック" pitchFamily="-110" charset="-128"/>
              </a:rPr>
              <a:t>premise or off premise. The cloud provider is responsible only for the</a:t>
            </a:r>
          </a:p>
          <a:p>
            <a:r>
              <a:rPr lang="en-US" dirty="0">
                <a:latin typeface="Arial" pitchFamily="-110" charset="0"/>
                <a:ea typeface="ＭＳ Ｐゴシック" pitchFamily="-110" charset="-128"/>
                <a:cs typeface="ＭＳ Ｐゴシック" pitchFamily="-110" charset="-128"/>
              </a:rPr>
              <a:t>infrastructure and not for the control.</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Community cloud: The cloud infrastructure is shared by several organizations</a:t>
            </a:r>
          </a:p>
          <a:p>
            <a:r>
              <a:rPr lang="en-US" dirty="0">
                <a:latin typeface="Arial" pitchFamily="-110" charset="0"/>
                <a:ea typeface="ＭＳ Ｐゴシック" pitchFamily="-110" charset="-128"/>
                <a:cs typeface="ＭＳ Ｐゴシック" pitchFamily="-110" charset="-128"/>
              </a:rPr>
              <a:t>and supports a specific community that has shared concerns (e.g., mission,</a:t>
            </a:r>
          </a:p>
          <a:p>
            <a:r>
              <a:rPr lang="en-US" dirty="0">
                <a:latin typeface="Arial" pitchFamily="-110" charset="0"/>
                <a:ea typeface="ＭＳ Ｐゴシック" pitchFamily="-110" charset="-128"/>
                <a:cs typeface="ＭＳ Ｐゴシック" pitchFamily="-110" charset="-128"/>
              </a:rPr>
              <a:t>security requirements, policy, and compliance considerations). It may be</a:t>
            </a:r>
          </a:p>
          <a:p>
            <a:r>
              <a:rPr lang="en-US" dirty="0">
                <a:latin typeface="Arial" pitchFamily="-110" charset="0"/>
                <a:ea typeface="ＭＳ Ｐゴシック" pitchFamily="-110" charset="-128"/>
                <a:cs typeface="ＭＳ Ｐゴシック" pitchFamily="-110" charset="-128"/>
              </a:rPr>
              <a:t>managed by the organizations or a third party and may exist on premise or</a:t>
            </a:r>
          </a:p>
          <a:p>
            <a:r>
              <a:rPr lang="en-US" dirty="0">
                <a:latin typeface="Arial" pitchFamily="-110" charset="0"/>
                <a:ea typeface="ＭＳ Ｐゴシック" pitchFamily="-110" charset="-128"/>
                <a:cs typeface="ＭＳ Ｐゴシック" pitchFamily="-110" charset="-128"/>
              </a:rPr>
              <a:t>off premise.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Hybrid cloud: The cloud infrastructure is a composition of two or more</a:t>
            </a:r>
          </a:p>
          <a:p>
            <a:r>
              <a:rPr lang="en-US" dirty="0">
                <a:latin typeface="Arial" pitchFamily="-110" charset="0"/>
                <a:ea typeface="ＭＳ Ｐゴシック" pitchFamily="-110" charset="-128"/>
                <a:cs typeface="ＭＳ Ｐゴシック" pitchFamily="-110" charset="-128"/>
              </a:rPr>
              <a:t>clouds (private, community, or public) that remain unique entities but</a:t>
            </a:r>
          </a:p>
          <a:p>
            <a:r>
              <a:rPr lang="en-US" dirty="0">
                <a:latin typeface="Arial" pitchFamily="-110" charset="0"/>
                <a:ea typeface="ＭＳ Ｐゴシック" pitchFamily="-110" charset="-128"/>
                <a:cs typeface="ＭＳ Ｐゴシック" pitchFamily="-110" charset="-128"/>
              </a:rPr>
              <a:t>are bound together by standardized or proprietary technology that enables</a:t>
            </a:r>
          </a:p>
          <a:p>
            <a:r>
              <a:rPr lang="en-US" dirty="0">
                <a:latin typeface="Arial" pitchFamily="-110" charset="0"/>
                <a:ea typeface="ＭＳ Ｐゴシック" pitchFamily="-110" charset="-128"/>
                <a:cs typeface="ＭＳ Ｐゴシック" pitchFamily="-110" charset="-128"/>
              </a:rPr>
              <a:t>data and application portability (e.g., cloud bursting for load balancing</a:t>
            </a:r>
          </a:p>
          <a:p>
            <a:r>
              <a:rPr lang="en-US" dirty="0">
                <a:latin typeface="Arial" pitchFamily="-110" charset="0"/>
                <a:ea typeface="ＭＳ Ｐゴシック" pitchFamily="-110" charset="-128"/>
                <a:cs typeface="ＭＳ Ｐゴシック" pitchFamily="-110" charset="-128"/>
              </a:rPr>
              <a:t>between clouds).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410508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NIST defines three service models , which can be viewed as nested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alternatives (Figure 5.12):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Software as a 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Provides service to customers in the form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software, specifically application software, running on and accessible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follows the familiar model of Web services, in this case applied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cloud resources.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enables the customer to use the cloud provider’s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running on the provider’s cloud infrastructure. The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accessible from various client devices through a simple interface such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Web browser. Instead of obtaining desktop and server licenses for software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products it uses, an enterprise obtains the same functions from the cloud service.</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saves the complexity of software installation, maintenance, upgrades,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patches. Examples of services at this level are Gmail, Google’s e-mail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Salesforce.com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which helps firms keep track of their customers.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Platform as a 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Provides service to customers in the form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platform on which the customer’s applications can run.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enables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customer to deploy onto the cloud infrastructure customer-created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acquired applications. A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provides useful software building blocks,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plus a number of development tools, such as programming languages, runtime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environments, and other tools that assist in deploying new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effect,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an operating system in the cloud.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useful for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that wants to develop new or tailored applications while paying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for the needed computing resources only as needed and only for as long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Google App Engine and the Salesforce1 Platform from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Salesforce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 are examples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Infrastructure as a 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Provides the customer access to the underlying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infrastructure.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provides virtual machines and other abstracted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hardware and operating systems, which may be controlled through a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programming interface (API).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offers the customer processing,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storage, networks, and other fundamental computing resources so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customer is able to deploy and run arbitrary software, which can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operating systems and applications.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enables customers to combine basic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computing services, such as number crunching and data storage, to build highly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adaptable computer systems. Examples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are Amazon Elastic Compute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(Amazon EC2) and Windows Azure.</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a:t>
            </a:fld>
            <a:endParaRPr lang="en-AU"/>
          </a:p>
        </p:txBody>
      </p:sp>
    </p:spTree>
    <p:extLst>
      <p:ext uri="{BB962C8B-B14F-4D97-AF65-F5344CB8AC3E}">
        <p14:creationId xmlns:p14="http://schemas.microsoft.com/office/powerpoint/2010/main" val="404819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clouds).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a:t>
            </a:fld>
            <a:endParaRPr lang="en-AU"/>
          </a:p>
        </p:txBody>
      </p:sp>
    </p:spTree>
    <p:extLst>
      <p:ext uri="{BB962C8B-B14F-4D97-AF65-F5344CB8AC3E}">
        <p14:creationId xmlns:p14="http://schemas.microsoft.com/office/powerpoint/2010/main" val="2614882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110" charset="0"/>
                <a:ea typeface="ＭＳ Ｐゴシック" pitchFamily="-110" charset="-128"/>
                <a:cs typeface="ＭＳ Ｐゴシック" pitchFamily="-110" charset="-128"/>
              </a:rPr>
              <a:t>Figure 5.13 illustrates the typical cloud service context. An enterprise maintains</a:t>
            </a:r>
          </a:p>
          <a:p>
            <a:r>
              <a:rPr lang="en-US" dirty="0">
                <a:latin typeface="Arial" pitchFamily="-110" charset="0"/>
                <a:ea typeface="ＭＳ Ｐゴシック" pitchFamily="-110" charset="-128"/>
                <a:cs typeface="ＭＳ Ｐゴシック" pitchFamily="-110" charset="-128"/>
              </a:rPr>
              <a:t>workstations within an enterprise LAN or set of LANs, which are connected by</a:t>
            </a:r>
          </a:p>
          <a:p>
            <a:r>
              <a:rPr lang="en-US" dirty="0">
                <a:latin typeface="Arial" pitchFamily="-110" charset="0"/>
                <a:ea typeface="ＭＳ Ｐゴシック" pitchFamily="-110" charset="-128"/>
                <a:cs typeface="ＭＳ Ｐゴシック" pitchFamily="-110" charset="-128"/>
              </a:rPr>
              <a:t>a router through a network or the Internet to the cloud service provider. The cloud</a:t>
            </a:r>
          </a:p>
          <a:p>
            <a:r>
              <a:rPr lang="en-US" dirty="0">
                <a:latin typeface="Arial" pitchFamily="-110" charset="0"/>
                <a:ea typeface="ＭＳ Ｐゴシック" pitchFamily="-110" charset="-128"/>
                <a:cs typeface="ＭＳ Ｐゴシック" pitchFamily="-110" charset="-128"/>
              </a:rPr>
              <a:t>service provider maintains a massive collection of servers, which it manages with a</a:t>
            </a:r>
          </a:p>
          <a:p>
            <a:r>
              <a:rPr lang="en-US" dirty="0">
                <a:latin typeface="Arial" pitchFamily="-110" charset="0"/>
                <a:ea typeface="ＭＳ Ｐゴシック" pitchFamily="-110" charset="-128"/>
                <a:cs typeface="ＭＳ Ｐゴシック" pitchFamily="-110" charset="-128"/>
              </a:rPr>
              <a:t>variety of network management, redundancy, and security tools. In the figure, the cloud</a:t>
            </a:r>
          </a:p>
          <a:p>
            <a:r>
              <a:rPr lang="en-US" dirty="0">
                <a:latin typeface="Arial" pitchFamily="-110" charset="0"/>
                <a:ea typeface="ＭＳ Ｐゴシック" pitchFamily="-110" charset="-128"/>
                <a:cs typeface="ＭＳ Ｐゴシック" pitchFamily="-110" charset="-128"/>
              </a:rPr>
              <a:t>infrastructure 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a:t>
            </a:fld>
            <a:endParaRPr lang="en-AU"/>
          </a:p>
        </p:txBody>
      </p:sp>
    </p:spTree>
    <p:extLst>
      <p:ext uri="{BB962C8B-B14F-4D97-AF65-F5344CB8AC3E}">
        <p14:creationId xmlns:p14="http://schemas.microsoft.com/office/powerpoint/2010/main" val="316849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8426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reference architecture, depicted in Figure 5.14, defines five major actors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terms of the roles and responsibilities: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consumer:  A person or organization that maintains a business relationship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and uses service from, cloud providers.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provider (CP):  A person, organization, or entity responsible for making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service available to interested parties.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auditor:  A party that can conduct independent assessment of cloud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information system operations, performance, and security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implementation.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broker:  An entity that manages the use, performance and delivery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services, and negotiates relationships between CPs and cloud consumers.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carrier:  An intermediary that provides connectivity and transport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cloud services from CPs to cloud consumers.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roles of the cloud consumer and provider have already been discussed.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summarize, a cloud provider  can provide one or more of the cloud services to meet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and business requirements of cloud consumers . For each of the three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models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CP provides the storage and processing facilities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support that service model, together with a cloud interface for cloud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consumers. For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CP deploys, configures, maintains, and updates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operation of the software applications on a cloud infrastructure so that the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provisioned at the expected service levels to cloud consumers. The consumers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can be organizations that provide their members with access to software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end users who directly use software applications, or software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administrators who configure applications for end users.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CP manages the computing infrastructure for the platform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runs the cloud software that provides the components of the platform, such as runtime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software execution stack, databases, and other middleware components. Cloud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consumers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can employ the tools and execution resources provided by CPs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develop, test, deploy, and manage the applications hosted in a cloud environment.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CP acquires the physical computing resources underlying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including the servers, networks, storage, and hosting infrastructure. The</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IaaS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cloud consumer in turn uses these computing resources, such as a virtual computer,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their fundamental computing needs.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cloud carrier  is a networking facility that provides connectivity and transport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cloud services between cloud consumers and CPs. Typically, a CP will set up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level agreements (SLAs) with a cloud carrier to provide services consistent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level of SLAs offered to cloud consumers, and may require the cloud carrier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provide dedicated and secure connections between cloud consumers and CPs.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cloud broker  is useful when cloud services are too complex for a cloud consumer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easily manage. Three areas of support can be offered by a cloud broker: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Service intermediation:  These are value-added services, such as identity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performance reporting, and enhanced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Service aggregation: The broker combines multiple cloud services to meet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consumer needs not specifically addressed by a single CP, or to optimize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minimize cost.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Service arbitrage: This is similar to service aggregation except that the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being aggregated are not fixed. Service arbitrage means a broker has the flexibility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choose services from multiple agencies. The cloud broker, for example,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 credit-scoring service to measure and select an agency with the best score.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cloud auditor can evaluate the services provided by a CP in terms of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controls, privacy impact, performance, and so on. The auditor is an independent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8</a:t>
            </a:fld>
            <a:endParaRPr lang="en-AU"/>
          </a:p>
        </p:txBody>
      </p:sp>
    </p:spTree>
    <p:extLst>
      <p:ext uri="{BB962C8B-B14F-4D97-AF65-F5344CB8AC3E}">
        <p14:creationId xmlns:p14="http://schemas.microsoft.com/office/powerpoint/2010/main" val="68959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dirty="0">
                <a:latin typeface="Arial" pitchFamily="-110" charset="0"/>
                <a:ea typeface="ＭＳ Ｐゴシック" pitchFamily="-110" charset="-128"/>
                <a:cs typeface="ＭＳ Ｐゴシック" pitchFamily="-110" charset="-128"/>
              </a:rPr>
              <a:t>In general terms, security controls in cloud computing are similar to the security</a:t>
            </a:r>
          </a:p>
          <a:p>
            <a:r>
              <a:rPr lang="en-US" dirty="0">
                <a:latin typeface="Arial" pitchFamily="-110" charset="0"/>
                <a:ea typeface="ＭＳ Ｐゴシック" pitchFamily="-110" charset="-128"/>
                <a:cs typeface="ＭＳ Ｐゴシック" pitchFamily="-110" charset="-128"/>
              </a:rPr>
              <a:t>controls in any IT environment. However, because of the operational models and</a:t>
            </a:r>
          </a:p>
          <a:p>
            <a:r>
              <a:rPr lang="en-US" dirty="0">
                <a:latin typeface="Arial" pitchFamily="-110" charset="0"/>
                <a:ea typeface="ＭＳ Ｐゴシック" pitchFamily="-110" charset="-128"/>
                <a:cs typeface="ＭＳ Ｐゴシック" pitchFamily="-110" charset="-128"/>
              </a:rPr>
              <a:t>technologies used to enable cloud service, cloud computing may present risks that</a:t>
            </a:r>
          </a:p>
          <a:p>
            <a:r>
              <a:rPr lang="en-US" dirty="0">
                <a:latin typeface="Arial" pitchFamily="-110" charset="0"/>
                <a:ea typeface="ＭＳ Ｐゴシック" pitchFamily="-110" charset="-128"/>
                <a:cs typeface="ＭＳ Ｐゴシック" pitchFamily="-110" charset="-128"/>
              </a:rPr>
              <a:t>are specific to the cloud environment. The essential concept in this regard is that</a:t>
            </a:r>
          </a:p>
          <a:p>
            <a:r>
              <a:rPr lang="en-US" dirty="0">
                <a:latin typeface="Arial" pitchFamily="-110" charset="0"/>
                <a:ea typeface="ＭＳ Ｐゴシック" pitchFamily="-110" charset="-128"/>
                <a:cs typeface="ＭＳ Ｐゴシック" pitchFamily="-110" charset="-128"/>
              </a:rPr>
              <a:t>the enterprise loses a substantial amount of control over resources, services, and</a:t>
            </a:r>
          </a:p>
          <a:p>
            <a:r>
              <a:rPr lang="en-US" dirty="0">
                <a:latin typeface="Arial" pitchFamily="-110" charset="0"/>
                <a:ea typeface="ＭＳ Ｐゴシック" pitchFamily="-110" charset="-128"/>
                <a:cs typeface="ＭＳ Ｐゴシック" pitchFamily="-110" charset="-128"/>
              </a:rPr>
              <a:t>applications but must maintain accountability for security and privacy policies.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Cloud Security Alliance [CSA10] lists the following as the top</a:t>
            </a:r>
          </a:p>
          <a:p>
            <a:r>
              <a:rPr lang="en-US" dirty="0">
                <a:latin typeface="Arial" pitchFamily="-110" charset="0"/>
                <a:ea typeface="ＭＳ Ｐゴシック" pitchFamily="-110" charset="-128"/>
                <a:cs typeface="ＭＳ Ｐゴシック" pitchFamily="-110" charset="-128"/>
              </a:rPr>
              <a:t>cloud-specific security threats: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Abuse and nefarious use of cloud computing: For many cloud providers</a:t>
            </a:r>
          </a:p>
          <a:p>
            <a:r>
              <a:rPr lang="en-US" dirty="0">
                <a:latin typeface="Arial" pitchFamily="-110" charset="0"/>
                <a:ea typeface="ＭＳ Ｐゴシック" pitchFamily="-110" charset="-128"/>
                <a:cs typeface="ＭＳ Ｐゴシック" pitchFamily="-110" charset="-128"/>
              </a:rPr>
              <a:t>(</a:t>
            </a:r>
            <a:r>
              <a:rPr lang="en-US" dirty="0" err="1">
                <a:latin typeface="Arial" pitchFamily="-110" charset="0"/>
                <a:ea typeface="ＭＳ Ｐゴシック" pitchFamily="-110" charset="-128"/>
                <a:cs typeface="ＭＳ Ｐゴシック" pitchFamily="-110" charset="-128"/>
              </a:rPr>
              <a:t>CPs</a:t>
            </a:r>
            <a:r>
              <a:rPr lang="en-US" dirty="0">
                <a:latin typeface="Arial" pitchFamily="-110" charset="0"/>
                <a:ea typeface="ＭＳ Ｐゴシック" pitchFamily="-110" charset="-128"/>
                <a:cs typeface="ＭＳ Ｐゴシック" pitchFamily="-110" charset="-128"/>
              </a:rPr>
              <a:t>), it is relatively easy to register and begin using cloud services, some</a:t>
            </a:r>
          </a:p>
          <a:p>
            <a:r>
              <a:rPr lang="en-US" dirty="0">
                <a:latin typeface="Arial" pitchFamily="-110" charset="0"/>
                <a:ea typeface="ＭＳ Ｐゴシック" pitchFamily="-110" charset="-128"/>
                <a:cs typeface="ＭＳ Ｐゴシック" pitchFamily="-110" charset="-128"/>
              </a:rPr>
              <a:t>even offering free limited trial periods. This enables attackers to get inside the</a:t>
            </a:r>
          </a:p>
          <a:p>
            <a:r>
              <a:rPr lang="en-US" dirty="0">
                <a:latin typeface="Arial" pitchFamily="-110" charset="0"/>
                <a:ea typeface="ＭＳ Ｐゴシック" pitchFamily="-110" charset="-128"/>
                <a:cs typeface="ＭＳ Ｐゴシック" pitchFamily="-110" charset="-128"/>
              </a:rPr>
              <a:t>cloud to conduct various attacks, such as spamming, malicious code attacks,</a:t>
            </a:r>
          </a:p>
          <a:p>
            <a:r>
              <a:rPr lang="en-US" dirty="0">
                <a:latin typeface="Arial" pitchFamily="-110" charset="0"/>
                <a:ea typeface="ＭＳ Ｐゴシック" pitchFamily="-110" charset="-128"/>
                <a:cs typeface="ＭＳ Ｐゴシック" pitchFamily="-110" charset="-128"/>
              </a:rPr>
              <a:t>and denial of service. </a:t>
            </a:r>
            <a:r>
              <a:rPr lang="en-US" dirty="0" err="1">
                <a:latin typeface="Arial" pitchFamily="-110" charset="0"/>
                <a:ea typeface="ＭＳ Ｐゴシック" pitchFamily="-110" charset="-128"/>
                <a:cs typeface="ＭＳ Ｐゴシック" pitchFamily="-110" charset="-128"/>
              </a:rPr>
              <a:t>PaaS</a:t>
            </a:r>
            <a:r>
              <a:rPr lang="en-US" dirty="0">
                <a:latin typeface="Arial" pitchFamily="-110" charset="0"/>
                <a:ea typeface="ＭＳ Ｐゴシック" pitchFamily="-110" charset="-128"/>
                <a:cs typeface="ＭＳ Ｐゴシック" pitchFamily="-110" charset="-128"/>
              </a:rPr>
              <a:t> providers have traditionally suffered most from</a:t>
            </a:r>
          </a:p>
          <a:p>
            <a:r>
              <a:rPr lang="en-US" dirty="0">
                <a:latin typeface="Arial" pitchFamily="-110" charset="0"/>
                <a:ea typeface="ＭＳ Ｐゴシック" pitchFamily="-110" charset="-128"/>
                <a:cs typeface="ＭＳ Ｐゴシック" pitchFamily="-110" charset="-128"/>
              </a:rPr>
              <a:t>this kind of attacks; however, recent evidence shows that hackers have begun</a:t>
            </a:r>
          </a:p>
          <a:p>
            <a:r>
              <a:rPr lang="en-US" dirty="0">
                <a:latin typeface="Arial" pitchFamily="-110" charset="0"/>
                <a:ea typeface="ＭＳ Ｐゴシック" pitchFamily="-110" charset="-128"/>
                <a:cs typeface="ＭＳ Ｐゴシック" pitchFamily="-110" charset="-128"/>
              </a:rPr>
              <a:t>to target </a:t>
            </a:r>
            <a:r>
              <a:rPr lang="en-US" dirty="0" err="1">
                <a:latin typeface="Arial" pitchFamily="-110" charset="0"/>
                <a:ea typeface="ＭＳ Ｐゴシック" pitchFamily="-110" charset="-128"/>
                <a:cs typeface="ＭＳ Ｐゴシック" pitchFamily="-110" charset="-128"/>
              </a:rPr>
              <a:t>IaaS</a:t>
            </a:r>
            <a:r>
              <a:rPr lang="en-US" dirty="0">
                <a:latin typeface="Arial" pitchFamily="-110" charset="0"/>
                <a:ea typeface="ＭＳ Ｐゴシック" pitchFamily="-110" charset="-128"/>
                <a:cs typeface="ＭＳ Ｐゴシック" pitchFamily="-110" charset="-128"/>
              </a:rPr>
              <a:t> vendors as well. The burden is on the CP to protect against such</a:t>
            </a:r>
          </a:p>
          <a:p>
            <a:r>
              <a:rPr lang="en-US" dirty="0">
                <a:latin typeface="Arial" pitchFamily="-110" charset="0"/>
                <a:ea typeface="ＭＳ Ｐゴシック" pitchFamily="-110" charset="-128"/>
                <a:cs typeface="ＭＳ Ｐゴシック" pitchFamily="-110" charset="-128"/>
              </a:rPr>
              <a:t>attacks, but cloud service clients must monitor activity with respect to their</a:t>
            </a:r>
          </a:p>
          <a:p>
            <a:r>
              <a:rPr lang="en-US" dirty="0">
                <a:latin typeface="Arial" pitchFamily="-110" charset="0"/>
                <a:ea typeface="ＭＳ Ｐゴシック" pitchFamily="-110" charset="-128"/>
                <a:cs typeface="ＭＳ Ｐゴシック" pitchFamily="-110" charset="-128"/>
              </a:rPr>
              <a:t>data and resources to detect any malicious behavior.</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Insecure interfaces and APIs: </a:t>
            </a:r>
            <a:r>
              <a:rPr lang="en-US" b="1" dirty="0" err="1">
                <a:latin typeface="Arial" pitchFamily="-110" charset="0"/>
                <a:ea typeface="ＭＳ Ｐゴシック" pitchFamily="-110" charset="-128"/>
                <a:cs typeface="ＭＳ Ｐゴシック" pitchFamily="-110" charset="-128"/>
              </a:rPr>
              <a:t>CPs</a:t>
            </a:r>
            <a:r>
              <a:rPr lang="en-US" b="1" dirty="0">
                <a:latin typeface="Arial" pitchFamily="-110" charset="0"/>
                <a:ea typeface="ＭＳ Ｐゴシック" pitchFamily="-110" charset="-128"/>
                <a:cs typeface="ＭＳ Ｐゴシック" pitchFamily="-110" charset="-128"/>
              </a:rPr>
              <a:t> expose a set of software interfaces or APIs</a:t>
            </a:r>
          </a:p>
          <a:p>
            <a:r>
              <a:rPr lang="en-US" dirty="0">
                <a:latin typeface="Arial" pitchFamily="-110" charset="0"/>
                <a:ea typeface="ＭＳ Ｐゴシック" pitchFamily="-110" charset="-128"/>
                <a:cs typeface="ＭＳ Ｐゴシック" pitchFamily="-110" charset="-128"/>
              </a:rPr>
              <a:t>that customers use to manage and interact with cloud services. The security</a:t>
            </a:r>
          </a:p>
          <a:p>
            <a:r>
              <a:rPr lang="en-US" dirty="0">
                <a:latin typeface="Arial" pitchFamily="-110" charset="0"/>
                <a:ea typeface="ＭＳ Ｐゴシック" pitchFamily="-110" charset="-128"/>
                <a:cs typeface="ＭＳ Ｐゴシック" pitchFamily="-110" charset="-128"/>
              </a:rPr>
              <a:t>and availability of general cloud services is dependent upon the security of</a:t>
            </a:r>
          </a:p>
          <a:p>
            <a:r>
              <a:rPr lang="en-US" dirty="0">
                <a:latin typeface="Arial" pitchFamily="-110" charset="0"/>
                <a:ea typeface="ＭＳ Ｐゴシック" pitchFamily="-110" charset="-128"/>
                <a:cs typeface="ＭＳ Ｐゴシック" pitchFamily="-110" charset="-128"/>
              </a:rPr>
              <a:t>these basic APIs. From authentication and access control to encryption and</a:t>
            </a:r>
          </a:p>
          <a:p>
            <a:r>
              <a:rPr lang="en-US" dirty="0">
                <a:latin typeface="Arial" pitchFamily="-110" charset="0"/>
                <a:ea typeface="ＭＳ Ｐゴシック" pitchFamily="-110" charset="-128"/>
                <a:cs typeface="ＭＳ Ｐゴシック" pitchFamily="-110" charset="-128"/>
              </a:rPr>
              <a:t>activity monitoring, these interfaces must be designed to protect against both</a:t>
            </a:r>
          </a:p>
          <a:p>
            <a:r>
              <a:rPr lang="en-US" dirty="0">
                <a:latin typeface="Arial" pitchFamily="-110" charset="0"/>
                <a:ea typeface="ＭＳ Ｐゴシック" pitchFamily="-110" charset="-128"/>
                <a:cs typeface="ＭＳ Ｐゴシック" pitchFamily="-110" charset="-128"/>
              </a:rPr>
              <a:t>accidental and malicious attempts to circumvent policy.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Malicious insiders: Under the cloud computing paradigm, an organization</a:t>
            </a:r>
          </a:p>
          <a:p>
            <a:r>
              <a:rPr lang="en-US" dirty="0">
                <a:latin typeface="Arial" pitchFamily="-110" charset="0"/>
                <a:ea typeface="ＭＳ Ｐゴシック" pitchFamily="-110" charset="-128"/>
                <a:cs typeface="ＭＳ Ｐゴシック" pitchFamily="-110" charset="-128"/>
              </a:rPr>
              <a:t>relinquishes direct control over many aspects of security and, in doing so,</a:t>
            </a:r>
          </a:p>
          <a:p>
            <a:r>
              <a:rPr lang="en-US" dirty="0">
                <a:latin typeface="Arial" pitchFamily="-110" charset="0"/>
                <a:ea typeface="ＭＳ Ｐゴシック" pitchFamily="-110" charset="-128"/>
                <a:cs typeface="ＭＳ Ｐゴシック" pitchFamily="-110" charset="-128"/>
              </a:rPr>
              <a:t>confers an unprecedented level of trust onto the CP. One grave concern is the</a:t>
            </a:r>
          </a:p>
          <a:p>
            <a:r>
              <a:rPr lang="en-US" dirty="0">
                <a:latin typeface="Arial" pitchFamily="-110" charset="0"/>
                <a:ea typeface="ＭＳ Ｐゴシック" pitchFamily="-110" charset="-128"/>
                <a:cs typeface="ＭＳ Ｐゴシック" pitchFamily="-110" charset="-128"/>
              </a:rPr>
              <a:t>risk of malicious insider activity. Cloud architectures necessitate certain roles</a:t>
            </a:r>
          </a:p>
          <a:p>
            <a:r>
              <a:rPr lang="en-US" dirty="0">
                <a:latin typeface="Arial" pitchFamily="-110" charset="0"/>
                <a:ea typeface="ＭＳ Ｐゴシック" pitchFamily="-110" charset="-128"/>
                <a:cs typeface="ＭＳ Ｐゴシック" pitchFamily="-110" charset="-128"/>
              </a:rPr>
              <a:t>that are extremely high-risk. Examples include CP system administrators and</a:t>
            </a:r>
          </a:p>
          <a:p>
            <a:r>
              <a:rPr lang="en-US" dirty="0">
                <a:latin typeface="Arial" pitchFamily="-110" charset="0"/>
                <a:ea typeface="ＭＳ Ｐゴシック" pitchFamily="-110" charset="-128"/>
                <a:cs typeface="ＭＳ Ｐゴシック" pitchFamily="-110" charset="-128"/>
              </a:rPr>
              <a:t>managed security service providers.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Shared technology issues: </a:t>
            </a:r>
            <a:r>
              <a:rPr lang="en-US" b="1" dirty="0" err="1">
                <a:latin typeface="Arial" pitchFamily="-110" charset="0"/>
                <a:ea typeface="ＭＳ Ｐゴシック" pitchFamily="-110" charset="-128"/>
                <a:cs typeface="ＭＳ Ｐゴシック" pitchFamily="-110" charset="-128"/>
              </a:rPr>
              <a:t>IaaS</a:t>
            </a:r>
            <a:r>
              <a:rPr lang="en-US" b="1" dirty="0">
                <a:latin typeface="Arial" pitchFamily="-110" charset="0"/>
                <a:ea typeface="ＭＳ Ｐゴシック" pitchFamily="-110" charset="-128"/>
                <a:cs typeface="ＭＳ Ｐゴシック" pitchFamily="-110" charset="-128"/>
              </a:rPr>
              <a:t> vendors deliver their services in a scalable</a:t>
            </a:r>
          </a:p>
          <a:p>
            <a:r>
              <a:rPr lang="en-US" dirty="0">
                <a:latin typeface="Arial" pitchFamily="-110" charset="0"/>
                <a:ea typeface="ＭＳ Ｐゴシック" pitchFamily="-110" charset="-128"/>
                <a:cs typeface="ＭＳ Ｐゴシック" pitchFamily="-110" charset="-128"/>
              </a:rPr>
              <a:t>way by sharing infrastructure. Often, the underlying components that make</a:t>
            </a:r>
          </a:p>
          <a:p>
            <a:r>
              <a:rPr lang="en-US" dirty="0">
                <a:latin typeface="Arial" pitchFamily="-110" charset="0"/>
                <a:ea typeface="ＭＳ Ｐゴシック" pitchFamily="-110" charset="-128"/>
                <a:cs typeface="ＭＳ Ｐゴシック" pitchFamily="-110" charset="-128"/>
              </a:rPr>
              <a:t>up this infrastructure (CPU caches, </a:t>
            </a:r>
            <a:r>
              <a:rPr lang="en-US" dirty="0" err="1">
                <a:latin typeface="Arial" pitchFamily="-110" charset="0"/>
                <a:ea typeface="ＭＳ Ｐゴシック" pitchFamily="-110" charset="-128"/>
                <a:cs typeface="ＭＳ Ｐゴシック" pitchFamily="-110" charset="-128"/>
              </a:rPr>
              <a:t>GPUs</a:t>
            </a:r>
            <a:r>
              <a:rPr lang="en-US" dirty="0">
                <a:latin typeface="Arial" pitchFamily="-110" charset="0"/>
                <a:ea typeface="ＭＳ Ｐゴシック" pitchFamily="-110" charset="-128"/>
                <a:cs typeface="ＭＳ Ｐゴシック" pitchFamily="-110" charset="-128"/>
              </a:rPr>
              <a:t>, etc.) were not designed to offer</a:t>
            </a:r>
          </a:p>
          <a:p>
            <a:r>
              <a:rPr lang="en-US" dirty="0">
                <a:latin typeface="Arial" pitchFamily="-110" charset="0"/>
                <a:ea typeface="ＭＳ Ｐゴシック" pitchFamily="-110" charset="-128"/>
                <a:cs typeface="ＭＳ Ｐゴシック" pitchFamily="-110" charset="-128"/>
              </a:rPr>
              <a:t>strong isolation properties for a multi-tenant architecture. </a:t>
            </a:r>
            <a:r>
              <a:rPr lang="en-US" dirty="0" err="1">
                <a:latin typeface="Arial" pitchFamily="-110" charset="0"/>
                <a:ea typeface="ＭＳ Ｐゴシック" pitchFamily="-110" charset="-128"/>
                <a:cs typeface="ＭＳ Ｐゴシック" pitchFamily="-110" charset="-128"/>
              </a:rPr>
              <a:t>CPs</a:t>
            </a:r>
            <a:r>
              <a:rPr lang="en-US" dirty="0">
                <a:latin typeface="Arial" pitchFamily="-110" charset="0"/>
                <a:ea typeface="ＭＳ Ｐゴシック" pitchFamily="-110" charset="-128"/>
                <a:cs typeface="ＭＳ Ｐゴシック" pitchFamily="-110" charset="-128"/>
              </a:rPr>
              <a:t> typically</a:t>
            </a:r>
          </a:p>
          <a:p>
            <a:r>
              <a:rPr lang="en-US" dirty="0">
                <a:latin typeface="Arial" pitchFamily="-110" charset="0"/>
                <a:ea typeface="ＭＳ Ｐゴシック" pitchFamily="-110" charset="-128"/>
                <a:cs typeface="ＭＳ Ｐゴシック" pitchFamily="-110" charset="-128"/>
              </a:rPr>
              <a:t>approach this risk by the use of isolated virtual machines for individual clients.</a:t>
            </a:r>
          </a:p>
          <a:p>
            <a:r>
              <a:rPr lang="en-US" dirty="0">
                <a:latin typeface="Arial" pitchFamily="-110" charset="0"/>
                <a:ea typeface="ＭＳ Ｐゴシック" pitchFamily="-110" charset="-128"/>
                <a:cs typeface="ＭＳ Ｐゴシック" pitchFamily="-110" charset="-128"/>
              </a:rPr>
              <a:t>This approach is still vulnerable to attack, by both insiders and outsiders, and</a:t>
            </a:r>
          </a:p>
          <a:p>
            <a:r>
              <a:rPr lang="en-US" dirty="0">
                <a:latin typeface="Arial" pitchFamily="-110" charset="0"/>
                <a:ea typeface="ＭＳ Ｐゴシック" pitchFamily="-110" charset="-128"/>
                <a:cs typeface="ＭＳ Ｐゴシック" pitchFamily="-110" charset="-128"/>
              </a:rPr>
              <a:t>so can only be a part of an overall security strategy.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Data loss or leakage: For many clients, the most devastating impact from a</a:t>
            </a:r>
          </a:p>
          <a:p>
            <a:r>
              <a:rPr lang="en-US" dirty="0">
                <a:latin typeface="Arial" pitchFamily="-110" charset="0"/>
                <a:ea typeface="ＭＳ Ｐゴシック" pitchFamily="-110" charset="-128"/>
                <a:cs typeface="ＭＳ Ｐゴシック" pitchFamily="-110" charset="-128"/>
              </a:rPr>
              <a:t>security breach is the loss or leakage of data. We address this issue in the next</a:t>
            </a:r>
          </a:p>
          <a:p>
            <a:r>
              <a:rPr lang="en-US" dirty="0">
                <a:latin typeface="Arial" pitchFamily="-110" charset="0"/>
                <a:ea typeface="ＭＳ Ｐゴシック" pitchFamily="-110" charset="-128"/>
                <a:cs typeface="ＭＳ Ｐゴシック" pitchFamily="-110" charset="-128"/>
              </a:rPr>
              <a:t>subsection.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Account or service hijacking: Account and service hijacking, usually with</a:t>
            </a:r>
          </a:p>
          <a:p>
            <a:r>
              <a:rPr lang="en-US" dirty="0">
                <a:latin typeface="Arial" pitchFamily="-110" charset="0"/>
                <a:ea typeface="ＭＳ Ｐゴシック" pitchFamily="-110" charset="-128"/>
                <a:cs typeface="ＭＳ Ｐゴシック" pitchFamily="-110" charset="-128"/>
              </a:rPr>
              <a:t>stolen credentials, remains a top threat. With stolen credentials, attackers</a:t>
            </a:r>
          </a:p>
          <a:p>
            <a:r>
              <a:rPr lang="en-US" dirty="0">
                <a:latin typeface="Arial" pitchFamily="-110" charset="0"/>
                <a:ea typeface="ＭＳ Ｐゴシック" pitchFamily="-110" charset="-128"/>
                <a:cs typeface="ＭＳ Ｐゴシック" pitchFamily="-110" charset="-128"/>
              </a:rPr>
              <a:t>can often access critical areas of deployed cloud computing services, allowing</a:t>
            </a:r>
          </a:p>
          <a:p>
            <a:r>
              <a:rPr lang="en-US" dirty="0">
                <a:latin typeface="Arial" pitchFamily="-110" charset="0"/>
                <a:ea typeface="ＭＳ Ｐゴシック" pitchFamily="-110" charset="-128"/>
                <a:cs typeface="ＭＳ Ｐゴシック" pitchFamily="-110" charset="-128"/>
              </a:rPr>
              <a:t>them to compromise the confidentiality, integrity, and availability of those</a:t>
            </a:r>
          </a:p>
          <a:p>
            <a:r>
              <a:rPr lang="en-US" dirty="0">
                <a:latin typeface="Arial" pitchFamily="-110" charset="0"/>
                <a:ea typeface="ＭＳ Ｐゴシック" pitchFamily="-110" charset="-128"/>
                <a:cs typeface="ＭＳ Ｐゴシック" pitchFamily="-110" charset="-128"/>
              </a:rPr>
              <a:t>services.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Unknown risk profile: In using cloud infrastructures, the client necessarily</a:t>
            </a:r>
          </a:p>
          <a:p>
            <a:r>
              <a:rPr lang="en-US" dirty="0">
                <a:latin typeface="Arial" pitchFamily="-110" charset="0"/>
                <a:ea typeface="ＭＳ Ｐゴシック" pitchFamily="-110" charset="-128"/>
                <a:cs typeface="ＭＳ Ｐゴシック" pitchFamily="-110" charset="-128"/>
              </a:rPr>
              <a:t>cedes control to the cloud provider on a number of issues that may affect</a:t>
            </a:r>
          </a:p>
          <a:p>
            <a:r>
              <a:rPr lang="en-US" dirty="0">
                <a:latin typeface="Arial" pitchFamily="-110" charset="0"/>
                <a:ea typeface="ＭＳ Ｐゴシック" pitchFamily="-110" charset="-128"/>
                <a:cs typeface="ＭＳ Ｐゴシック" pitchFamily="-110" charset="-128"/>
              </a:rPr>
              <a:t>security. Thus the client must pay attention to and clearly define the roles</a:t>
            </a:r>
          </a:p>
          <a:p>
            <a:r>
              <a:rPr lang="en-US" dirty="0">
                <a:latin typeface="Arial" pitchFamily="-110" charset="0"/>
                <a:ea typeface="ＭＳ Ｐゴシック" pitchFamily="-110" charset="-128"/>
                <a:cs typeface="ＭＳ Ｐゴシック" pitchFamily="-110" charset="-128"/>
              </a:rPr>
              <a:t>and responsibilities involved for managing risks. For example, employees</a:t>
            </a:r>
          </a:p>
          <a:p>
            <a:r>
              <a:rPr lang="en-US" dirty="0">
                <a:latin typeface="Arial" pitchFamily="-110" charset="0"/>
                <a:ea typeface="ＭＳ Ｐゴシック" pitchFamily="-110" charset="-128"/>
                <a:cs typeface="ＭＳ Ｐゴシック" pitchFamily="-110" charset="-128"/>
              </a:rPr>
              <a:t>may deploy applications and data resources at the CP without observing the</a:t>
            </a:r>
          </a:p>
          <a:p>
            <a:r>
              <a:rPr lang="en-US" dirty="0">
                <a:latin typeface="Arial" pitchFamily="-110" charset="0"/>
                <a:ea typeface="ＭＳ Ｐゴシック" pitchFamily="-110" charset="-128"/>
                <a:cs typeface="ＭＳ Ｐゴシック" pitchFamily="-110" charset="-128"/>
              </a:rPr>
              <a:t>normal policies and procedures for privacy, security, and oversight.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Similar lists have been developed by the European Network and Information</a:t>
            </a:r>
          </a:p>
          <a:p>
            <a:r>
              <a:rPr lang="en-US" dirty="0">
                <a:latin typeface="Arial" pitchFamily="-110" charset="0"/>
                <a:ea typeface="ＭＳ Ｐゴシック" pitchFamily="-110" charset="-128"/>
                <a:cs typeface="ＭＳ Ｐゴシック" pitchFamily="-110"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3524632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239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255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5007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186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9808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1589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167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4192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4988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55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9/3/2013</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de-DE" smtClean="0">
                <a:solidFill>
                  <a:prstClr val="black">
                    <a:tint val="75000"/>
                  </a:prstClr>
                </a:solidFill>
              </a:rPr>
              <a:t>Ragib Hasan | UAB CIS | CS491/691/791 Fall 2013</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9759B1-0CC9-47E5-A8EC-68F783878C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20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741989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smtClean="0">
                <a:latin typeface="+mj-lt"/>
                <a:ea typeface="+mj-ea"/>
                <a:cs typeface="+mj-cs"/>
              </a:rPr>
              <a:t>Click to edit Master title style</a:t>
            </a:r>
            <a:endParaRPr kumimoji="0" lang="en-US" sz="4400" dirty="0">
              <a:latin typeface="+mj-lt"/>
              <a:ea typeface="+mj-ea"/>
              <a:cs typeface="+mj-cs"/>
            </a:endParaRP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7803559-8231-B44F-AE9F-09E47266B9BD}" type="slidenum">
              <a:rPr lang="en-US"/>
              <a:pPr>
                <a:defRPr/>
              </a:pPr>
              <a:t>‹#›</a:t>
            </a:fld>
            <a:endParaRPr lang="en-US" dirty="0"/>
          </a:p>
        </p:txBody>
      </p:sp>
    </p:spTree>
    <p:extLst>
      <p:ext uri="{BB962C8B-B14F-4D97-AF65-F5344CB8AC3E}">
        <p14:creationId xmlns:p14="http://schemas.microsoft.com/office/powerpoint/2010/main" val="27036607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smtClean="0"/>
              <a:t>Click icon to add picture</a:t>
            </a:r>
            <a:endParaRPr noProof="0" dirty="0"/>
          </a:p>
        </p:txBody>
      </p:sp>
      <p:sp>
        <p:nvSpPr>
          <p:cNvPr id="13" name="Date Placeholder 3"/>
          <p:cNvSpPr>
            <a:spLocks noGrp="1"/>
          </p:cNvSpPr>
          <p:nvPr>
            <p:ph type="dt" sz="half" idx="14"/>
          </p:nvPr>
        </p:nvSpPr>
        <p:spPr>
          <a:xfrm>
            <a:off x="6570663" y="6356350"/>
            <a:ext cx="2133600" cy="365125"/>
          </a:xfrm>
          <a:prstGeom prst="rect">
            <a:avLst/>
          </a:prstGeom>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3864619779"/>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AC93E45-6FFA-CF43-93D6-FD7DD4F7F095}" type="slidenum">
              <a:rPr lang="en-US"/>
              <a:pPr>
                <a:defRPr/>
              </a:pPr>
              <a:t>‹#›</a:t>
            </a:fld>
            <a:endParaRPr lang="en-US"/>
          </a:p>
        </p:txBody>
      </p:sp>
    </p:spTree>
    <p:extLst>
      <p:ext uri="{BB962C8B-B14F-4D97-AF65-F5344CB8AC3E}">
        <p14:creationId xmlns:p14="http://schemas.microsoft.com/office/powerpoint/2010/main" val="29628430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016753A-C86B-3D46-8D18-FD3CEDDCAFF0}" type="slidenum">
              <a:rPr lang="en-US"/>
              <a:pPr>
                <a:defRPr/>
              </a:pPr>
              <a:t>‹#›</a:t>
            </a:fld>
            <a:endParaRPr lang="en-US"/>
          </a:p>
        </p:txBody>
      </p:sp>
    </p:spTree>
    <p:extLst>
      <p:ext uri="{BB962C8B-B14F-4D97-AF65-F5344CB8AC3E}">
        <p14:creationId xmlns:p14="http://schemas.microsoft.com/office/powerpoint/2010/main" val="2665439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2"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6BD1632B-01A0-AB4B-80E6-6A24D9F8FD1A}" type="slidenum">
              <a:rPr lang="en-US"/>
              <a:pPr>
                <a:defRPr/>
              </a:pPr>
              <a:t>‹#›</a:t>
            </a:fld>
            <a:endParaRPr lang="en-US"/>
          </a:p>
        </p:txBody>
      </p:sp>
    </p:spTree>
    <p:extLst>
      <p:ext uri="{BB962C8B-B14F-4D97-AF65-F5344CB8AC3E}">
        <p14:creationId xmlns:p14="http://schemas.microsoft.com/office/powerpoint/2010/main" val="3789780556"/>
      </p:ext>
    </p:extLst>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37" r:id="rId6"/>
    <p:sldLayoutId id="2147483839" r:id="rId7"/>
    <p:sldLayoutId id="2147483840" r:id="rId8"/>
    <p:sldLayoutId id="2147483841" r:id="rId9"/>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r>
              <a:rPr lang="en-US" smtClean="0">
                <a:solidFill>
                  <a:prstClr val="black">
                    <a:tint val="75000"/>
                  </a:prstClr>
                </a:solidFill>
                <a:latin typeface="Calibri"/>
              </a:rPr>
              <a:t>9/3/2013</a:t>
            </a:r>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3352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r>
              <a:rPr lang="de-DE" smtClean="0">
                <a:solidFill>
                  <a:prstClr val="black">
                    <a:tint val="75000"/>
                  </a:prstClr>
                </a:solidFill>
                <a:latin typeface="Calibri"/>
              </a:rPr>
              <a:t>Ragib Hasan | UAB CIS | CS491/691/791 Fall 2013</a:t>
            </a: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969759B1-0CC9-47E5-A8EC-68F783878CD3}"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293757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sldNum="0" hdr="0"/>
  <p:txStyles>
    <p:titleStyle>
      <a:lvl1pPr algn="ctr" defTabSz="914400" rtl="0" eaLnBrk="1" latinLnBrk="0" hangingPunct="1">
        <a:spcBef>
          <a:spcPct val="0"/>
        </a:spcBef>
        <a:buNone/>
        <a:defRPr sz="4400" b="1" i="0" kern="1200">
          <a:solidFill>
            <a:srgbClr val="FF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dirty="0" smtClean="0"/>
              <a:t>Lecture </a:t>
            </a:r>
            <a:r>
              <a:rPr lang="en-US" dirty="0" smtClean="0"/>
              <a:t>10</a:t>
            </a:r>
            <a:r>
              <a:rPr lang="en-US" dirty="0" smtClean="0"/>
              <a:t/>
            </a:r>
            <a:br>
              <a:rPr lang="en-US" dirty="0" smtClean="0"/>
            </a:br>
            <a:r>
              <a:rPr lang="en-US" dirty="0" smtClean="0"/>
              <a:t>Cloud Security</a:t>
            </a:r>
            <a:endParaRPr lang="en-US" dirty="0"/>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dirty="0" smtClean="0"/>
              <a:t>modified from slides of </a:t>
            </a:r>
            <a:r>
              <a:rPr lang="en-US" sz="2000" dirty="0" err="1"/>
              <a:t>Lawrie</a:t>
            </a:r>
            <a:r>
              <a:rPr lang="en-US" sz="2000" dirty="0"/>
              <a:t> </a:t>
            </a:r>
            <a:r>
              <a:rPr lang="en-US" sz="2000" dirty="0" smtClean="0"/>
              <a:t>Brown, </a:t>
            </a:r>
            <a:r>
              <a:rPr lang="en-US" altLang="en-US" sz="2000" dirty="0" err="1">
                <a:ea typeface="ＭＳ Ｐゴシック" panose="020B0600070205080204" pitchFamily="34" charset="-128"/>
              </a:rPr>
              <a:t>Ragib</a:t>
            </a:r>
            <a:r>
              <a:rPr lang="en-US" altLang="en-US" sz="2000" dirty="0">
                <a:ea typeface="ＭＳ Ｐゴシック" panose="020B0600070205080204" pitchFamily="34" charset="-128"/>
              </a:rPr>
              <a:t> Hasan, </a:t>
            </a:r>
            <a:r>
              <a:rPr lang="en-US" altLang="en-US" sz="2000" dirty="0" err="1">
                <a:ea typeface="ＭＳ Ｐゴシック" panose="020B0600070205080204" pitchFamily="34" charset="-128"/>
              </a:rPr>
              <a:t>YounSun</a:t>
            </a:r>
            <a:r>
              <a:rPr lang="en-US" altLang="en-US" sz="2000" dirty="0">
                <a:ea typeface="ＭＳ Ｐゴシック" panose="020B0600070205080204" pitchFamily="34" charset="-128"/>
              </a:rPr>
              <a:t> </a:t>
            </a:r>
            <a:r>
              <a:rPr lang="en-US" altLang="en-US" sz="2000" dirty="0" smtClean="0">
                <a:ea typeface="ＭＳ Ｐゴシック" panose="020B0600070205080204" pitchFamily="34" charset="-128"/>
              </a:rPr>
              <a:t>Cho, </a:t>
            </a:r>
            <a:r>
              <a:rPr lang="en-US" altLang="en-US" sz="2000" dirty="0"/>
              <a:t>Anya </a:t>
            </a:r>
            <a:r>
              <a:rPr lang="en-US" altLang="en-US" sz="2000" dirty="0" smtClean="0"/>
              <a:t>Kim</a:t>
            </a:r>
            <a:r>
              <a:rPr lang="en-US" altLang="en-US" sz="2000" dirty="0" smtClean="0">
                <a:ea typeface="ＭＳ Ｐゴシック" panose="020B0600070205080204" pitchFamily="34" charset="-128"/>
              </a:rPr>
              <a:t> </a:t>
            </a:r>
            <a:endParaRPr lang="en-US" sz="2000" dirty="0"/>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4860032" y="2348880"/>
            <a:ext cx="3063164" cy="39809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3245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Security Risks</a:t>
            </a:r>
            <a:endParaRPr lang="en-US" dirty="0"/>
          </a:p>
        </p:txBody>
      </p:sp>
      <p:sp>
        <p:nvSpPr>
          <p:cNvPr id="3" name="Content Placeholder 2"/>
          <p:cNvSpPr>
            <a:spLocks noGrp="1"/>
          </p:cNvSpPr>
          <p:nvPr>
            <p:ph idx="1"/>
          </p:nvPr>
        </p:nvSpPr>
        <p:spPr/>
        <p:txBody>
          <a:bodyPr/>
          <a:lstStyle/>
          <a:p>
            <a:r>
              <a:rPr lang="en-US" dirty="0" smtClean="0"/>
              <a:t>The Cloud Security Alliance lists the following as the top cloud specific security threats:</a:t>
            </a:r>
          </a:p>
          <a:p>
            <a:pPr lvl="1"/>
            <a:r>
              <a:rPr lang="en-US" dirty="0" smtClean="0"/>
              <a:t>abuse and nefarious use of cloud computing</a:t>
            </a:r>
          </a:p>
          <a:p>
            <a:pPr lvl="1"/>
            <a:r>
              <a:rPr lang="en-US" dirty="0"/>
              <a:t>i</a:t>
            </a:r>
            <a:r>
              <a:rPr lang="en-US" dirty="0" smtClean="0"/>
              <a:t>nsecure interfaces and APIs</a:t>
            </a:r>
          </a:p>
          <a:p>
            <a:pPr lvl="1"/>
            <a:r>
              <a:rPr lang="en-US" dirty="0" smtClean="0"/>
              <a:t>malicious insiders</a:t>
            </a:r>
          </a:p>
          <a:p>
            <a:pPr lvl="1"/>
            <a:r>
              <a:rPr lang="en-US" dirty="0"/>
              <a:t>s</a:t>
            </a:r>
            <a:r>
              <a:rPr lang="en-US" dirty="0" smtClean="0"/>
              <a:t>hared technology issues</a:t>
            </a:r>
          </a:p>
          <a:p>
            <a:pPr lvl="1"/>
            <a:r>
              <a:rPr lang="en-US" dirty="0" smtClean="0"/>
              <a:t>data loss or leakage</a:t>
            </a:r>
          </a:p>
          <a:p>
            <a:pPr lvl="1"/>
            <a:r>
              <a:rPr lang="en-US" dirty="0"/>
              <a:t>a</a:t>
            </a:r>
            <a:r>
              <a:rPr lang="en-US" dirty="0" smtClean="0"/>
              <a:t>ccount or service hijacking</a:t>
            </a:r>
          </a:p>
          <a:p>
            <a:pPr lvl="1"/>
            <a:r>
              <a:rPr lang="en-US" dirty="0"/>
              <a:t>u</a:t>
            </a:r>
            <a:r>
              <a:rPr lang="en-US" dirty="0" smtClean="0"/>
              <a:t>nknown risk profile</a:t>
            </a:r>
            <a:endParaRPr lang="en-US" dirty="0"/>
          </a:p>
        </p:txBody>
      </p:sp>
      <p:sp>
        <p:nvSpPr>
          <p:cNvPr id="9" name="Slide Number Placeholder 8"/>
          <p:cNvSpPr>
            <a:spLocks noGrp="1"/>
          </p:cNvSpPr>
          <p:nvPr>
            <p:ph type="sldNum" sz="quarter" idx="11"/>
          </p:nvPr>
        </p:nvSpPr>
        <p:spPr/>
        <p:txBody>
          <a:bodyPr/>
          <a:lstStyle/>
          <a:p>
            <a:fld id="{A89A1157-748B-C24F-9525-1F1C6D15AFA0}" type="slidenum">
              <a:rPr lang="en-US" smtClean="0"/>
              <a:pPr/>
              <a:t>10</a:t>
            </a:fld>
            <a:endParaRPr lang="en-US"/>
          </a:p>
        </p:txBody>
      </p:sp>
      <p:pic>
        <p:nvPicPr>
          <p:cNvPr id="8" name="Picture 7"/>
          <p:cNvPicPr>
            <a:picLocks noChangeAspect="1"/>
          </p:cNvPicPr>
          <p:nvPr/>
        </p:nvPicPr>
        <p:blipFill>
          <a:blip r:embed="rId3">
            <a:alphaModFix amt="55000"/>
            <a:lum bright="23000" contrast="-35000"/>
          </a:blip>
          <a:srcRect t="20000" r="-2500" b="22500"/>
          <a:stretch>
            <a:fillRect/>
          </a:stretch>
        </p:blipFill>
        <p:spPr>
          <a:xfrm rot="1184187">
            <a:off x="7290869" y="298618"/>
            <a:ext cx="1959818" cy="1099413"/>
          </a:xfrm>
          <a:prstGeom prst="rect">
            <a:avLst/>
          </a:prstGeom>
        </p:spPr>
      </p:pic>
    </p:spTree>
    <p:extLst>
      <p:ext uri="{BB962C8B-B14F-4D97-AF65-F5344CB8AC3E}">
        <p14:creationId xmlns:p14="http://schemas.microsoft.com/office/powerpoint/2010/main" val="265641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Protection in the Cloud</a:t>
            </a:r>
            <a:endParaRPr lang="en-US" dirty="0"/>
          </a:p>
        </p:txBody>
      </p:sp>
      <p:sp>
        <p:nvSpPr>
          <p:cNvPr id="7" name="Freeform 6"/>
          <p:cNvSpPr/>
          <p:nvPr/>
        </p:nvSpPr>
        <p:spPr>
          <a:xfrm>
            <a:off x="457200" y="1295400"/>
            <a:ext cx="8229600" cy="4830763"/>
          </a:xfrm>
          <a:custGeom>
            <a:avLst/>
            <a:gdLst>
              <a:gd name="connsiteX0" fmla="*/ 0 w 8229600"/>
              <a:gd name="connsiteY0" fmla="*/ 410615 h 4830763"/>
              <a:gd name="connsiteX1" fmla="*/ 410615 w 8229600"/>
              <a:gd name="connsiteY1" fmla="*/ 0 h 4830763"/>
              <a:gd name="connsiteX2" fmla="*/ 7818985 w 8229600"/>
              <a:gd name="connsiteY2" fmla="*/ 0 h 4830763"/>
              <a:gd name="connsiteX3" fmla="*/ 8229600 w 8229600"/>
              <a:gd name="connsiteY3" fmla="*/ 410615 h 4830763"/>
              <a:gd name="connsiteX4" fmla="*/ 8229600 w 8229600"/>
              <a:gd name="connsiteY4" fmla="*/ 4420148 h 4830763"/>
              <a:gd name="connsiteX5" fmla="*/ 7818985 w 8229600"/>
              <a:gd name="connsiteY5" fmla="*/ 4830763 h 4830763"/>
              <a:gd name="connsiteX6" fmla="*/ 410615 w 8229600"/>
              <a:gd name="connsiteY6" fmla="*/ 4830763 h 4830763"/>
              <a:gd name="connsiteX7" fmla="*/ 0 w 8229600"/>
              <a:gd name="connsiteY7" fmla="*/ 4420148 h 4830763"/>
              <a:gd name="connsiteX8" fmla="*/ 0 w 8229600"/>
              <a:gd name="connsiteY8" fmla="*/ 410615 h 48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4830763">
                <a:moveTo>
                  <a:pt x="0" y="410615"/>
                </a:moveTo>
                <a:cubicBezTo>
                  <a:pt x="0" y="183839"/>
                  <a:pt x="183839" y="0"/>
                  <a:pt x="410615" y="0"/>
                </a:cubicBezTo>
                <a:lnTo>
                  <a:pt x="7818985" y="0"/>
                </a:lnTo>
                <a:cubicBezTo>
                  <a:pt x="8045761" y="0"/>
                  <a:pt x="8229600" y="183839"/>
                  <a:pt x="8229600" y="410615"/>
                </a:cubicBezTo>
                <a:lnTo>
                  <a:pt x="8229600" y="4420148"/>
                </a:lnTo>
                <a:cubicBezTo>
                  <a:pt x="8229600" y="4646924"/>
                  <a:pt x="8045761" y="4830763"/>
                  <a:pt x="7818985" y="4830763"/>
                </a:cubicBezTo>
                <a:lnTo>
                  <a:pt x="410615" y="4830763"/>
                </a:lnTo>
                <a:cubicBezTo>
                  <a:pt x="183839" y="4830763"/>
                  <a:pt x="0" y="4646924"/>
                  <a:pt x="0" y="4420148"/>
                </a:cubicBezTo>
                <a:lnTo>
                  <a:pt x="0" y="410615"/>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9805" tIns="249805" rIns="249805" bIns="3869474" numCol="1" spcCol="1270" anchor="t" anchorCtr="0">
            <a:noAutofit/>
          </a:bodyPr>
          <a:lstStyle/>
          <a:p>
            <a:pPr marL="0" lvl="0" algn="l" defTabSz="1511300" rtl="0">
              <a:lnSpc>
                <a:spcPts val="3040"/>
              </a:lnSpc>
              <a:spcBef>
                <a:spcPct val="0"/>
              </a:spcBef>
              <a:spcAft>
                <a:spcPts val="4800"/>
              </a:spcAft>
            </a:pPr>
            <a:r>
              <a:rPr lang="en-US" sz="3400" kern="1200" dirty="0" smtClean="0">
                <a:ln>
                  <a:noFill/>
                </a:ln>
                <a:solidFill>
                  <a:schemeClr val="tx1"/>
                </a:solidFill>
                <a:effectLst>
                  <a:outerShdw blurRad="38100" dist="38100" dir="2700000" algn="tl">
                    <a:srgbClr val="000000">
                      <a:alpha val="43137"/>
                    </a:srgbClr>
                  </a:outerShdw>
                </a:effectLst>
              </a:rPr>
              <a:t>the threat of data compromise increases in the cloud </a:t>
            </a:r>
            <a:endParaRPr lang="en-US" sz="3400" kern="1200" dirty="0">
              <a:ln>
                <a:noFill/>
              </a:ln>
              <a:solidFill>
                <a:schemeClr val="tx1"/>
              </a:solidFill>
              <a:effectLst>
                <a:outerShdw blurRad="38100" dist="38100" dir="2700000" algn="tl">
                  <a:srgbClr val="000000">
                    <a:alpha val="43137"/>
                  </a:srgbClr>
                </a:outerShdw>
              </a:effectLst>
            </a:endParaRPr>
          </a:p>
        </p:txBody>
      </p:sp>
      <p:sp>
        <p:nvSpPr>
          <p:cNvPr id="8" name="Freeform 7"/>
          <p:cNvSpPr/>
          <p:nvPr/>
        </p:nvSpPr>
        <p:spPr>
          <a:xfrm>
            <a:off x="662940" y="2503090"/>
            <a:ext cx="1234440" cy="1659395"/>
          </a:xfrm>
          <a:custGeom>
            <a:avLst/>
            <a:gdLst>
              <a:gd name="connsiteX0" fmla="*/ 0 w 1234440"/>
              <a:gd name="connsiteY0" fmla="*/ 129616 h 1659395"/>
              <a:gd name="connsiteX1" fmla="*/ 129616 w 1234440"/>
              <a:gd name="connsiteY1" fmla="*/ 0 h 1659395"/>
              <a:gd name="connsiteX2" fmla="*/ 1104824 w 1234440"/>
              <a:gd name="connsiteY2" fmla="*/ 0 h 1659395"/>
              <a:gd name="connsiteX3" fmla="*/ 1234440 w 1234440"/>
              <a:gd name="connsiteY3" fmla="*/ 129616 h 1659395"/>
              <a:gd name="connsiteX4" fmla="*/ 1234440 w 1234440"/>
              <a:gd name="connsiteY4" fmla="*/ 1529779 h 1659395"/>
              <a:gd name="connsiteX5" fmla="*/ 1104824 w 1234440"/>
              <a:gd name="connsiteY5" fmla="*/ 1659395 h 1659395"/>
              <a:gd name="connsiteX6" fmla="*/ 129616 w 1234440"/>
              <a:gd name="connsiteY6" fmla="*/ 1659395 h 1659395"/>
              <a:gd name="connsiteX7" fmla="*/ 0 w 1234440"/>
              <a:gd name="connsiteY7" fmla="*/ 1529779 h 1659395"/>
              <a:gd name="connsiteX8" fmla="*/ 0 w 1234440"/>
              <a:gd name="connsiteY8" fmla="*/ 129616 h 16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440" h="1659395">
                <a:moveTo>
                  <a:pt x="0" y="129616"/>
                </a:moveTo>
                <a:cubicBezTo>
                  <a:pt x="0" y="58031"/>
                  <a:pt x="58031" y="0"/>
                  <a:pt x="129616" y="0"/>
                </a:cubicBezTo>
                <a:lnTo>
                  <a:pt x="1104824" y="0"/>
                </a:lnTo>
                <a:cubicBezTo>
                  <a:pt x="1176409" y="0"/>
                  <a:pt x="1234440" y="58031"/>
                  <a:pt x="1234440" y="129616"/>
                </a:cubicBezTo>
                <a:lnTo>
                  <a:pt x="1234440" y="1529779"/>
                </a:lnTo>
                <a:cubicBezTo>
                  <a:pt x="1234440" y="1601364"/>
                  <a:pt x="1176409" y="1659395"/>
                  <a:pt x="1104824" y="1659395"/>
                </a:cubicBezTo>
                <a:lnTo>
                  <a:pt x="129616" y="1659395"/>
                </a:lnTo>
                <a:cubicBezTo>
                  <a:pt x="58031" y="1659395"/>
                  <a:pt x="0" y="1601364"/>
                  <a:pt x="0" y="1529779"/>
                </a:cubicBezTo>
                <a:lnTo>
                  <a:pt x="0" y="129616"/>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303" tIns="91303" rIns="91303" bIns="91303" numCol="1" spcCol="1270" anchor="ctr" anchorCtr="0">
            <a:noAutofit/>
          </a:bodyPr>
          <a:lstStyle/>
          <a:p>
            <a:pPr lvl="0" algn="ctr" defTabSz="622300" rtl="0">
              <a:lnSpc>
                <a:spcPct val="90000"/>
              </a:lnSpc>
              <a:spcBef>
                <a:spcPct val="0"/>
              </a:spcBef>
              <a:spcAft>
                <a:spcPct val="35000"/>
              </a:spcAft>
            </a:pPr>
            <a:r>
              <a:rPr lang="en-US" sz="1400" b="1" kern="1200" dirty="0" smtClean="0"/>
              <a:t>risks and challenges that are unique to the cloud </a:t>
            </a:r>
            <a:endParaRPr lang="en-US" sz="1400" kern="1200" dirty="0"/>
          </a:p>
        </p:txBody>
      </p:sp>
      <p:sp>
        <p:nvSpPr>
          <p:cNvPr id="9" name="Freeform 8"/>
          <p:cNvSpPr/>
          <p:nvPr/>
        </p:nvSpPr>
        <p:spPr>
          <a:xfrm>
            <a:off x="662940" y="4223062"/>
            <a:ext cx="1234440" cy="1659395"/>
          </a:xfrm>
          <a:custGeom>
            <a:avLst/>
            <a:gdLst>
              <a:gd name="connsiteX0" fmla="*/ 0 w 1234440"/>
              <a:gd name="connsiteY0" fmla="*/ 129616 h 1659395"/>
              <a:gd name="connsiteX1" fmla="*/ 129616 w 1234440"/>
              <a:gd name="connsiteY1" fmla="*/ 0 h 1659395"/>
              <a:gd name="connsiteX2" fmla="*/ 1104824 w 1234440"/>
              <a:gd name="connsiteY2" fmla="*/ 0 h 1659395"/>
              <a:gd name="connsiteX3" fmla="*/ 1234440 w 1234440"/>
              <a:gd name="connsiteY3" fmla="*/ 129616 h 1659395"/>
              <a:gd name="connsiteX4" fmla="*/ 1234440 w 1234440"/>
              <a:gd name="connsiteY4" fmla="*/ 1529779 h 1659395"/>
              <a:gd name="connsiteX5" fmla="*/ 1104824 w 1234440"/>
              <a:gd name="connsiteY5" fmla="*/ 1659395 h 1659395"/>
              <a:gd name="connsiteX6" fmla="*/ 129616 w 1234440"/>
              <a:gd name="connsiteY6" fmla="*/ 1659395 h 1659395"/>
              <a:gd name="connsiteX7" fmla="*/ 0 w 1234440"/>
              <a:gd name="connsiteY7" fmla="*/ 1529779 h 1659395"/>
              <a:gd name="connsiteX8" fmla="*/ 0 w 1234440"/>
              <a:gd name="connsiteY8" fmla="*/ 129616 h 16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440" h="1659395">
                <a:moveTo>
                  <a:pt x="0" y="129616"/>
                </a:moveTo>
                <a:cubicBezTo>
                  <a:pt x="0" y="58031"/>
                  <a:pt x="58031" y="0"/>
                  <a:pt x="129616" y="0"/>
                </a:cubicBezTo>
                <a:lnTo>
                  <a:pt x="1104824" y="0"/>
                </a:lnTo>
                <a:cubicBezTo>
                  <a:pt x="1176409" y="0"/>
                  <a:pt x="1234440" y="58031"/>
                  <a:pt x="1234440" y="129616"/>
                </a:cubicBezTo>
                <a:lnTo>
                  <a:pt x="1234440" y="1529779"/>
                </a:lnTo>
                <a:cubicBezTo>
                  <a:pt x="1234440" y="1601364"/>
                  <a:pt x="1176409" y="1659395"/>
                  <a:pt x="1104824" y="1659395"/>
                </a:cubicBezTo>
                <a:lnTo>
                  <a:pt x="129616" y="1659395"/>
                </a:lnTo>
                <a:cubicBezTo>
                  <a:pt x="58031" y="1659395"/>
                  <a:pt x="0" y="1601364"/>
                  <a:pt x="0" y="1529779"/>
                </a:cubicBezTo>
                <a:lnTo>
                  <a:pt x="0" y="129616"/>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303" tIns="91303" rIns="91303" bIns="91303" numCol="1" spcCol="1270" anchor="ctr" anchorCtr="0">
            <a:noAutofit/>
          </a:bodyPr>
          <a:lstStyle/>
          <a:p>
            <a:pPr lvl="0" algn="ctr" defTabSz="622300" rtl="0">
              <a:lnSpc>
                <a:spcPct val="90000"/>
              </a:lnSpc>
              <a:spcBef>
                <a:spcPct val="0"/>
              </a:spcBef>
              <a:spcAft>
                <a:spcPct val="35000"/>
              </a:spcAft>
            </a:pPr>
            <a:r>
              <a:rPr lang="en-US" sz="1400" b="1" kern="1200" dirty="0" smtClean="0"/>
              <a:t>architectural or operational characteristics of the cloud environment</a:t>
            </a:r>
            <a:endParaRPr lang="en-US" sz="1400" kern="1200" dirty="0"/>
          </a:p>
        </p:txBody>
      </p:sp>
      <p:sp>
        <p:nvSpPr>
          <p:cNvPr id="10" name="Freeform 9"/>
          <p:cNvSpPr/>
          <p:nvPr/>
        </p:nvSpPr>
        <p:spPr>
          <a:xfrm>
            <a:off x="2103120" y="2503090"/>
            <a:ext cx="6377940" cy="3381534"/>
          </a:xfrm>
          <a:custGeom>
            <a:avLst/>
            <a:gdLst>
              <a:gd name="connsiteX0" fmla="*/ 0 w 6377940"/>
              <a:gd name="connsiteY0" fmla="*/ 355061 h 3381534"/>
              <a:gd name="connsiteX1" fmla="*/ 355061 w 6377940"/>
              <a:gd name="connsiteY1" fmla="*/ 0 h 3381534"/>
              <a:gd name="connsiteX2" fmla="*/ 6022879 w 6377940"/>
              <a:gd name="connsiteY2" fmla="*/ 0 h 3381534"/>
              <a:gd name="connsiteX3" fmla="*/ 6377940 w 6377940"/>
              <a:gd name="connsiteY3" fmla="*/ 355061 h 3381534"/>
              <a:gd name="connsiteX4" fmla="*/ 6377940 w 6377940"/>
              <a:gd name="connsiteY4" fmla="*/ 3026473 h 3381534"/>
              <a:gd name="connsiteX5" fmla="*/ 6022879 w 6377940"/>
              <a:gd name="connsiteY5" fmla="*/ 3381534 h 3381534"/>
              <a:gd name="connsiteX6" fmla="*/ 355061 w 6377940"/>
              <a:gd name="connsiteY6" fmla="*/ 3381534 h 3381534"/>
              <a:gd name="connsiteX7" fmla="*/ 0 w 6377940"/>
              <a:gd name="connsiteY7" fmla="*/ 3026473 h 3381534"/>
              <a:gd name="connsiteX8" fmla="*/ 0 w 6377940"/>
              <a:gd name="connsiteY8" fmla="*/ 355061 h 338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7940" h="3381534">
                <a:moveTo>
                  <a:pt x="0" y="355061"/>
                </a:moveTo>
                <a:cubicBezTo>
                  <a:pt x="0" y="158966"/>
                  <a:pt x="158966" y="0"/>
                  <a:pt x="355061" y="0"/>
                </a:cubicBezTo>
                <a:lnTo>
                  <a:pt x="6022879" y="0"/>
                </a:lnTo>
                <a:cubicBezTo>
                  <a:pt x="6218974" y="0"/>
                  <a:pt x="6377940" y="158966"/>
                  <a:pt x="6377940" y="355061"/>
                </a:cubicBezTo>
                <a:lnTo>
                  <a:pt x="6377940" y="3026473"/>
                </a:lnTo>
                <a:cubicBezTo>
                  <a:pt x="6377940" y="3222568"/>
                  <a:pt x="6218974" y="3381534"/>
                  <a:pt x="6022879" y="3381534"/>
                </a:cubicBezTo>
                <a:lnTo>
                  <a:pt x="355061" y="3381534"/>
                </a:lnTo>
                <a:cubicBezTo>
                  <a:pt x="158966" y="3381534"/>
                  <a:pt x="0" y="3222568"/>
                  <a:pt x="0" y="3026473"/>
                </a:cubicBezTo>
                <a:lnTo>
                  <a:pt x="0" y="355061"/>
                </a:lnTo>
                <a:close/>
              </a:path>
            </a:pathLst>
          </a:custGeom>
          <a:solidFill>
            <a:schemeClr val="bg2">
              <a:lumMod val="9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56394" tIns="256394" rIns="256394" bIns="2251268" numCol="1" spcCol="1270" anchor="t" anchorCtr="0">
            <a:noAutofit/>
          </a:bodyPr>
          <a:lstStyle/>
          <a:p>
            <a:pPr lvl="0" algn="l" defTabSz="1778000" rtl="0">
              <a:lnSpc>
                <a:spcPct val="90000"/>
              </a:lnSpc>
              <a:spcBef>
                <a:spcPct val="0"/>
              </a:spcBef>
              <a:spcAft>
                <a:spcPct val="35000"/>
              </a:spcAft>
            </a:pPr>
            <a:r>
              <a:rPr lang="en-US" sz="4000" kern="1200" dirty="0" smtClean="0">
                <a:solidFill>
                  <a:schemeClr val="tx1"/>
                </a:solidFill>
                <a:effectLst>
                  <a:outerShdw blurRad="38100" dist="38100" dir="2700000" algn="tl">
                    <a:srgbClr val="000000">
                      <a:alpha val="43137"/>
                    </a:srgbClr>
                  </a:outerShdw>
                </a:effectLst>
              </a:rPr>
              <a:t>multi-instance model</a:t>
            </a:r>
            <a:endParaRPr lang="en-US" sz="4000" kern="1200" dirty="0">
              <a:solidFill>
                <a:schemeClr val="tx1"/>
              </a:solidFill>
              <a:effectLst>
                <a:outerShdw blurRad="38100" dist="38100" dir="2700000" algn="tl">
                  <a:srgbClr val="000000">
                    <a:alpha val="43137"/>
                  </a:srgbClr>
                </a:outerShdw>
              </a:effectLst>
            </a:endParaRPr>
          </a:p>
        </p:txBody>
      </p:sp>
      <p:sp>
        <p:nvSpPr>
          <p:cNvPr id="11" name="Freeform 10"/>
          <p:cNvSpPr/>
          <p:nvPr/>
        </p:nvSpPr>
        <p:spPr>
          <a:xfrm>
            <a:off x="2267747" y="3585201"/>
            <a:ext cx="1275588" cy="789667"/>
          </a:xfrm>
          <a:custGeom>
            <a:avLst/>
            <a:gdLst>
              <a:gd name="connsiteX0" fmla="*/ 0 w 1275588"/>
              <a:gd name="connsiteY0" fmla="*/ 82915 h 789667"/>
              <a:gd name="connsiteX1" fmla="*/ 82915 w 1275588"/>
              <a:gd name="connsiteY1" fmla="*/ 0 h 789667"/>
              <a:gd name="connsiteX2" fmla="*/ 1192673 w 1275588"/>
              <a:gd name="connsiteY2" fmla="*/ 0 h 789667"/>
              <a:gd name="connsiteX3" fmla="*/ 1275588 w 1275588"/>
              <a:gd name="connsiteY3" fmla="*/ 82915 h 789667"/>
              <a:gd name="connsiteX4" fmla="*/ 1275588 w 1275588"/>
              <a:gd name="connsiteY4" fmla="*/ 706752 h 789667"/>
              <a:gd name="connsiteX5" fmla="*/ 1192673 w 1275588"/>
              <a:gd name="connsiteY5" fmla="*/ 789667 h 789667"/>
              <a:gd name="connsiteX6" fmla="*/ 82915 w 1275588"/>
              <a:gd name="connsiteY6" fmla="*/ 789667 h 789667"/>
              <a:gd name="connsiteX7" fmla="*/ 0 w 1275588"/>
              <a:gd name="connsiteY7" fmla="*/ 706752 h 789667"/>
              <a:gd name="connsiteX8" fmla="*/ 0 w 1275588"/>
              <a:gd name="connsiteY8" fmla="*/ 82915 h 78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588" h="789667">
                <a:moveTo>
                  <a:pt x="0" y="82915"/>
                </a:moveTo>
                <a:cubicBezTo>
                  <a:pt x="0" y="37122"/>
                  <a:pt x="37122" y="0"/>
                  <a:pt x="82915" y="0"/>
                </a:cubicBezTo>
                <a:lnTo>
                  <a:pt x="1192673" y="0"/>
                </a:lnTo>
                <a:cubicBezTo>
                  <a:pt x="1238466" y="0"/>
                  <a:pt x="1275588" y="37122"/>
                  <a:pt x="1275588" y="82915"/>
                </a:cubicBezTo>
                <a:lnTo>
                  <a:pt x="1275588" y="706752"/>
                </a:lnTo>
                <a:cubicBezTo>
                  <a:pt x="1275588" y="752545"/>
                  <a:pt x="1238466" y="789667"/>
                  <a:pt x="1192673" y="789667"/>
                </a:cubicBezTo>
                <a:lnTo>
                  <a:pt x="82915" y="789667"/>
                </a:lnTo>
                <a:cubicBezTo>
                  <a:pt x="37122" y="789667"/>
                  <a:pt x="0" y="752545"/>
                  <a:pt x="0" y="706752"/>
                </a:cubicBezTo>
                <a:lnTo>
                  <a:pt x="0" y="82915"/>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195" tIns="66195" rIns="66195" bIns="66195" numCol="1" spcCol="1270" anchor="ctr" anchorCtr="0">
            <a:noAutofit/>
          </a:bodyPr>
          <a:lstStyle/>
          <a:p>
            <a:pPr lvl="0" algn="ctr" defTabSz="488950" rtl="0">
              <a:lnSpc>
                <a:spcPct val="90000"/>
              </a:lnSpc>
              <a:spcBef>
                <a:spcPct val="0"/>
              </a:spcBef>
              <a:spcAft>
                <a:spcPct val="35000"/>
              </a:spcAft>
            </a:pPr>
            <a:r>
              <a:rPr lang="en-US" sz="1100" b="1" kern="1200" dirty="0" smtClean="0"/>
              <a:t>provides a unique DBMS running on a virtual machine instance for each cloud subscriber</a:t>
            </a:r>
            <a:endParaRPr lang="en-US" sz="1100" kern="1200" dirty="0"/>
          </a:p>
        </p:txBody>
      </p:sp>
      <p:sp>
        <p:nvSpPr>
          <p:cNvPr id="12" name="Freeform 11"/>
          <p:cNvSpPr/>
          <p:nvPr/>
        </p:nvSpPr>
        <p:spPr>
          <a:xfrm>
            <a:off x="2262568" y="4490128"/>
            <a:ext cx="1275588" cy="1139567"/>
          </a:xfrm>
          <a:custGeom>
            <a:avLst/>
            <a:gdLst>
              <a:gd name="connsiteX0" fmla="*/ 0 w 1275588"/>
              <a:gd name="connsiteY0" fmla="*/ 119655 h 1139567"/>
              <a:gd name="connsiteX1" fmla="*/ 119655 w 1275588"/>
              <a:gd name="connsiteY1" fmla="*/ 0 h 1139567"/>
              <a:gd name="connsiteX2" fmla="*/ 1155933 w 1275588"/>
              <a:gd name="connsiteY2" fmla="*/ 0 h 1139567"/>
              <a:gd name="connsiteX3" fmla="*/ 1275588 w 1275588"/>
              <a:gd name="connsiteY3" fmla="*/ 119655 h 1139567"/>
              <a:gd name="connsiteX4" fmla="*/ 1275588 w 1275588"/>
              <a:gd name="connsiteY4" fmla="*/ 1019912 h 1139567"/>
              <a:gd name="connsiteX5" fmla="*/ 1155933 w 1275588"/>
              <a:gd name="connsiteY5" fmla="*/ 1139567 h 1139567"/>
              <a:gd name="connsiteX6" fmla="*/ 119655 w 1275588"/>
              <a:gd name="connsiteY6" fmla="*/ 1139567 h 1139567"/>
              <a:gd name="connsiteX7" fmla="*/ 0 w 1275588"/>
              <a:gd name="connsiteY7" fmla="*/ 1019912 h 1139567"/>
              <a:gd name="connsiteX8" fmla="*/ 0 w 1275588"/>
              <a:gd name="connsiteY8" fmla="*/ 119655 h 113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588" h="1139567">
                <a:moveTo>
                  <a:pt x="0" y="119655"/>
                </a:moveTo>
                <a:cubicBezTo>
                  <a:pt x="0" y="53571"/>
                  <a:pt x="53571" y="0"/>
                  <a:pt x="119655" y="0"/>
                </a:cubicBezTo>
                <a:lnTo>
                  <a:pt x="1155933" y="0"/>
                </a:lnTo>
                <a:cubicBezTo>
                  <a:pt x="1222017" y="0"/>
                  <a:pt x="1275588" y="53571"/>
                  <a:pt x="1275588" y="119655"/>
                </a:cubicBezTo>
                <a:lnTo>
                  <a:pt x="1275588" y="1019912"/>
                </a:lnTo>
                <a:cubicBezTo>
                  <a:pt x="1275588" y="1085996"/>
                  <a:pt x="1222017" y="1139567"/>
                  <a:pt x="1155933" y="1139567"/>
                </a:cubicBezTo>
                <a:lnTo>
                  <a:pt x="119655" y="1139567"/>
                </a:lnTo>
                <a:cubicBezTo>
                  <a:pt x="53571" y="1139567"/>
                  <a:pt x="0" y="1085996"/>
                  <a:pt x="0" y="1019912"/>
                </a:cubicBezTo>
                <a:lnTo>
                  <a:pt x="0" y="119655"/>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956" tIns="76956" rIns="76956" bIns="76956" numCol="1" spcCol="1270" anchor="ctr" anchorCtr="0">
            <a:noAutofit/>
          </a:bodyPr>
          <a:lstStyle/>
          <a:p>
            <a:pPr lvl="0" algn="ctr" defTabSz="488950" rtl="0">
              <a:lnSpc>
                <a:spcPct val="90000"/>
              </a:lnSpc>
              <a:spcBef>
                <a:spcPct val="0"/>
              </a:spcBef>
              <a:spcAft>
                <a:spcPct val="35000"/>
              </a:spcAft>
            </a:pPr>
            <a:r>
              <a:rPr lang="en-US" sz="1100" b="1" kern="1200" dirty="0" smtClean="0"/>
              <a:t>gives the subscriber complete control over administrative tasks related to security</a:t>
            </a:r>
            <a:endParaRPr lang="en-US" sz="1100" kern="1200" dirty="0"/>
          </a:p>
        </p:txBody>
      </p:sp>
      <p:sp>
        <p:nvSpPr>
          <p:cNvPr id="13" name="Freeform 12"/>
          <p:cNvSpPr/>
          <p:nvPr/>
        </p:nvSpPr>
        <p:spPr>
          <a:xfrm>
            <a:off x="3707892" y="3710781"/>
            <a:ext cx="4567428" cy="1932305"/>
          </a:xfrm>
          <a:custGeom>
            <a:avLst/>
            <a:gdLst>
              <a:gd name="connsiteX0" fmla="*/ 0 w 4567428"/>
              <a:gd name="connsiteY0" fmla="*/ 202892 h 1932305"/>
              <a:gd name="connsiteX1" fmla="*/ 202892 w 4567428"/>
              <a:gd name="connsiteY1" fmla="*/ 0 h 1932305"/>
              <a:gd name="connsiteX2" fmla="*/ 4364536 w 4567428"/>
              <a:gd name="connsiteY2" fmla="*/ 0 h 1932305"/>
              <a:gd name="connsiteX3" fmla="*/ 4567428 w 4567428"/>
              <a:gd name="connsiteY3" fmla="*/ 202892 h 1932305"/>
              <a:gd name="connsiteX4" fmla="*/ 4567428 w 4567428"/>
              <a:gd name="connsiteY4" fmla="*/ 1729413 h 1932305"/>
              <a:gd name="connsiteX5" fmla="*/ 4364536 w 4567428"/>
              <a:gd name="connsiteY5" fmla="*/ 1932305 h 1932305"/>
              <a:gd name="connsiteX6" fmla="*/ 202892 w 4567428"/>
              <a:gd name="connsiteY6" fmla="*/ 1932305 h 1932305"/>
              <a:gd name="connsiteX7" fmla="*/ 0 w 4567428"/>
              <a:gd name="connsiteY7" fmla="*/ 1729413 h 1932305"/>
              <a:gd name="connsiteX8" fmla="*/ 0 w 4567428"/>
              <a:gd name="connsiteY8" fmla="*/ 202892 h 193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7428" h="1932305">
                <a:moveTo>
                  <a:pt x="0" y="202892"/>
                </a:moveTo>
                <a:cubicBezTo>
                  <a:pt x="0" y="90838"/>
                  <a:pt x="90838" y="0"/>
                  <a:pt x="202892" y="0"/>
                </a:cubicBezTo>
                <a:lnTo>
                  <a:pt x="4364536" y="0"/>
                </a:lnTo>
                <a:cubicBezTo>
                  <a:pt x="4476590" y="0"/>
                  <a:pt x="4567428" y="90838"/>
                  <a:pt x="4567428" y="202892"/>
                </a:cubicBezTo>
                <a:lnTo>
                  <a:pt x="4567428" y="1729413"/>
                </a:lnTo>
                <a:cubicBezTo>
                  <a:pt x="4567428" y="1841467"/>
                  <a:pt x="4476590" y="1932305"/>
                  <a:pt x="4364536" y="1932305"/>
                </a:cubicBezTo>
                <a:lnTo>
                  <a:pt x="202892" y="1932305"/>
                </a:lnTo>
                <a:cubicBezTo>
                  <a:pt x="90838" y="1932305"/>
                  <a:pt x="0" y="1841467"/>
                  <a:pt x="0" y="1729413"/>
                </a:cubicBezTo>
                <a:lnTo>
                  <a:pt x="0" y="202892"/>
                </a:lnTo>
                <a:close/>
              </a:path>
            </a:pathLst>
          </a:custGeom>
          <a:solidFill>
            <a:schemeClr val="accent6">
              <a:lumMod val="40000"/>
              <a:lumOff val="6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1825" tIns="211825" rIns="211825" bIns="1150104" numCol="1" spcCol="1270" anchor="t" anchorCtr="0">
            <a:noAutofit/>
          </a:bodyPr>
          <a:lstStyle/>
          <a:p>
            <a:pPr lvl="0" algn="l" defTabSz="1778000" rtl="0">
              <a:lnSpc>
                <a:spcPct val="90000"/>
              </a:lnSpc>
              <a:spcBef>
                <a:spcPct val="0"/>
              </a:spcBef>
              <a:spcAft>
                <a:spcPct val="35000"/>
              </a:spcAft>
            </a:pPr>
            <a:r>
              <a:rPr lang="en-US" sz="4000" kern="1200" dirty="0" smtClean="0">
                <a:solidFill>
                  <a:schemeClr val="tx1"/>
                </a:solidFill>
                <a:effectLst>
                  <a:outerShdw blurRad="38100" dist="38100" dir="2700000" algn="tl">
                    <a:srgbClr val="000000">
                      <a:alpha val="43137"/>
                    </a:srgbClr>
                  </a:outerShdw>
                </a:effectLst>
              </a:rPr>
              <a:t>multi-tenant model</a:t>
            </a:r>
            <a:endParaRPr lang="en-US" sz="4000" kern="1200" dirty="0">
              <a:solidFill>
                <a:schemeClr val="tx1"/>
              </a:solidFill>
              <a:effectLst>
                <a:outerShdw blurRad="38100" dist="38100" dir="2700000" algn="tl">
                  <a:srgbClr val="000000">
                    <a:alpha val="43137"/>
                  </a:srgbClr>
                </a:outerShdw>
              </a:effectLst>
            </a:endParaRPr>
          </a:p>
        </p:txBody>
      </p:sp>
      <p:sp>
        <p:nvSpPr>
          <p:cNvPr id="14" name="Freeform 13"/>
          <p:cNvSpPr/>
          <p:nvPr/>
        </p:nvSpPr>
        <p:spPr>
          <a:xfrm>
            <a:off x="3822077" y="4466448"/>
            <a:ext cx="2137748" cy="1097277"/>
          </a:xfrm>
          <a:custGeom>
            <a:avLst/>
            <a:gdLst>
              <a:gd name="connsiteX0" fmla="*/ 0 w 2137748"/>
              <a:gd name="connsiteY0" fmla="*/ 115214 h 1097277"/>
              <a:gd name="connsiteX1" fmla="*/ 115214 w 2137748"/>
              <a:gd name="connsiteY1" fmla="*/ 0 h 1097277"/>
              <a:gd name="connsiteX2" fmla="*/ 2022534 w 2137748"/>
              <a:gd name="connsiteY2" fmla="*/ 0 h 1097277"/>
              <a:gd name="connsiteX3" fmla="*/ 2137748 w 2137748"/>
              <a:gd name="connsiteY3" fmla="*/ 115214 h 1097277"/>
              <a:gd name="connsiteX4" fmla="*/ 2137748 w 2137748"/>
              <a:gd name="connsiteY4" fmla="*/ 982063 h 1097277"/>
              <a:gd name="connsiteX5" fmla="*/ 2022534 w 2137748"/>
              <a:gd name="connsiteY5" fmla="*/ 1097277 h 1097277"/>
              <a:gd name="connsiteX6" fmla="*/ 115214 w 2137748"/>
              <a:gd name="connsiteY6" fmla="*/ 1097277 h 1097277"/>
              <a:gd name="connsiteX7" fmla="*/ 0 w 2137748"/>
              <a:gd name="connsiteY7" fmla="*/ 982063 h 1097277"/>
              <a:gd name="connsiteX8" fmla="*/ 0 w 2137748"/>
              <a:gd name="connsiteY8" fmla="*/ 115214 h 109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748" h="1097277">
                <a:moveTo>
                  <a:pt x="0" y="115214"/>
                </a:moveTo>
                <a:cubicBezTo>
                  <a:pt x="0" y="51583"/>
                  <a:pt x="51583" y="0"/>
                  <a:pt x="115214" y="0"/>
                </a:cubicBezTo>
                <a:lnTo>
                  <a:pt x="2022534" y="0"/>
                </a:lnTo>
                <a:cubicBezTo>
                  <a:pt x="2086165" y="0"/>
                  <a:pt x="2137748" y="51583"/>
                  <a:pt x="2137748" y="115214"/>
                </a:cubicBezTo>
                <a:lnTo>
                  <a:pt x="2137748" y="982063"/>
                </a:lnTo>
                <a:cubicBezTo>
                  <a:pt x="2137748" y="1045694"/>
                  <a:pt x="2086165" y="1097277"/>
                  <a:pt x="2022534" y="1097277"/>
                </a:cubicBezTo>
                <a:lnTo>
                  <a:pt x="115214" y="1097277"/>
                </a:lnTo>
                <a:cubicBezTo>
                  <a:pt x="51583" y="1097277"/>
                  <a:pt x="0" y="1045694"/>
                  <a:pt x="0" y="982063"/>
                </a:cubicBezTo>
                <a:lnTo>
                  <a:pt x="0" y="11521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465" tIns="79465" rIns="79465" bIns="79465" numCol="1" spcCol="1270" anchor="ctr" anchorCtr="0">
            <a:noAutofit/>
          </a:bodyPr>
          <a:lstStyle/>
          <a:p>
            <a:pPr lvl="0" algn="ctr" defTabSz="533400" rtl="0">
              <a:lnSpc>
                <a:spcPct val="90000"/>
              </a:lnSpc>
              <a:spcBef>
                <a:spcPct val="0"/>
              </a:spcBef>
              <a:spcAft>
                <a:spcPct val="35000"/>
              </a:spcAft>
            </a:pPr>
            <a:r>
              <a:rPr lang="en-US" sz="1200" b="1" kern="1200" dirty="0" smtClean="0"/>
              <a:t>provides a predefined environment for the cloud subscriber that is shared with other tenants typically through tagging data with a subscriber identifier</a:t>
            </a:r>
            <a:endParaRPr lang="en-US" sz="1200" kern="1200" dirty="0"/>
          </a:p>
        </p:txBody>
      </p:sp>
      <p:sp>
        <p:nvSpPr>
          <p:cNvPr id="15" name="Freeform 14"/>
          <p:cNvSpPr/>
          <p:nvPr/>
        </p:nvSpPr>
        <p:spPr>
          <a:xfrm>
            <a:off x="6020643" y="4466448"/>
            <a:ext cx="2137748" cy="1097277"/>
          </a:xfrm>
          <a:custGeom>
            <a:avLst/>
            <a:gdLst>
              <a:gd name="connsiteX0" fmla="*/ 0 w 2137748"/>
              <a:gd name="connsiteY0" fmla="*/ 115214 h 1097277"/>
              <a:gd name="connsiteX1" fmla="*/ 115214 w 2137748"/>
              <a:gd name="connsiteY1" fmla="*/ 0 h 1097277"/>
              <a:gd name="connsiteX2" fmla="*/ 2022534 w 2137748"/>
              <a:gd name="connsiteY2" fmla="*/ 0 h 1097277"/>
              <a:gd name="connsiteX3" fmla="*/ 2137748 w 2137748"/>
              <a:gd name="connsiteY3" fmla="*/ 115214 h 1097277"/>
              <a:gd name="connsiteX4" fmla="*/ 2137748 w 2137748"/>
              <a:gd name="connsiteY4" fmla="*/ 982063 h 1097277"/>
              <a:gd name="connsiteX5" fmla="*/ 2022534 w 2137748"/>
              <a:gd name="connsiteY5" fmla="*/ 1097277 h 1097277"/>
              <a:gd name="connsiteX6" fmla="*/ 115214 w 2137748"/>
              <a:gd name="connsiteY6" fmla="*/ 1097277 h 1097277"/>
              <a:gd name="connsiteX7" fmla="*/ 0 w 2137748"/>
              <a:gd name="connsiteY7" fmla="*/ 982063 h 1097277"/>
              <a:gd name="connsiteX8" fmla="*/ 0 w 2137748"/>
              <a:gd name="connsiteY8" fmla="*/ 115214 h 109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748" h="1097277">
                <a:moveTo>
                  <a:pt x="0" y="115214"/>
                </a:moveTo>
                <a:cubicBezTo>
                  <a:pt x="0" y="51583"/>
                  <a:pt x="51583" y="0"/>
                  <a:pt x="115214" y="0"/>
                </a:cubicBezTo>
                <a:lnTo>
                  <a:pt x="2022534" y="0"/>
                </a:lnTo>
                <a:cubicBezTo>
                  <a:pt x="2086165" y="0"/>
                  <a:pt x="2137748" y="51583"/>
                  <a:pt x="2137748" y="115214"/>
                </a:cubicBezTo>
                <a:lnTo>
                  <a:pt x="2137748" y="982063"/>
                </a:lnTo>
                <a:cubicBezTo>
                  <a:pt x="2137748" y="1045694"/>
                  <a:pt x="2086165" y="1097277"/>
                  <a:pt x="2022534" y="1097277"/>
                </a:cubicBezTo>
                <a:lnTo>
                  <a:pt x="115214" y="1097277"/>
                </a:lnTo>
                <a:cubicBezTo>
                  <a:pt x="51583" y="1097277"/>
                  <a:pt x="0" y="1045694"/>
                  <a:pt x="0" y="982063"/>
                </a:cubicBezTo>
                <a:lnTo>
                  <a:pt x="0" y="11521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465" tIns="79465" rIns="79465" bIns="79465" numCol="1" spcCol="1270" anchor="ctr" anchorCtr="0">
            <a:noAutofit/>
          </a:bodyPr>
          <a:lstStyle/>
          <a:p>
            <a:pPr lvl="0" algn="ctr" defTabSz="533400" rtl="0">
              <a:lnSpc>
                <a:spcPct val="90000"/>
              </a:lnSpc>
              <a:spcBef>
                <a:spcPct val="0"/>
              </a:spcBef>
              <a:spcAft>
                <a:spcPct val="35000"/>
              </a:spcAft>
            </a:pPr>
            <a:r>
              <a:rPr lang="en-US" sz="1200" b="1" kern="1200" dirty="0" smtClean="0"/>
              <a:t>gives the appearance of exclusive use of the instance but relies on the cloud provider to establish and maintain a secure database environment</a:t>
            </a:r>
            <a:endParaRPr lang="en-US" sz="1200" kern="1200" dirty="0"/>
          </a:p>
        </p:txBody>
      </p:sp>
      <p:sp>
        <p:nvSpPr>
          <p:cNvPr id="5" name="Slide Number Placeholder 4"/>
          <p:cNvSpPr>
            <a:spLocks noGrp="1"/>
          </p:cNvSpPr>
          <p:nvPr>
            <p:ph type="sldNum" sz="quarter" idx="11"/>
          </p:nvPr>
        </p:nvSpPr>
        <p:spPr/>
        <p:txBody>
          <a:bodyPr/>
          <a:lstStyle/>
          <a:p>
            <a:pPr>
              <a:defRPr/>
            </a:pPr>
            <a:fld id="{A89A1157-748B-C24F-9525-1F1C6D15AFA0}" type="slidenum">
              <a:rPr lang="en-US" smtClean="0"/>
              <a:pPr>
                <a:defRPr/>
              </a:pPr>
              <a:t>11</a:t>
            </a:fld>
            <a:endParaRPr lang="en-US"/>
          </a:p>
        </p:txBody>
      </p:sp>
    </p:spTree>
    <p:extLst>
      <p:ext uri="{BB962C8B-B14F-4D97-AF65-F5344CB8AC3E}">
        <p14:creationId xmlns:p14="http://schemas.microsoft.com/office/powerpoint/2010/main" val="128840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Security As A Service</a:t>
            </a:r>
            <a:endParaRPr lang="en-US" dirty="0"/>
          </a:p>
        </p:txBody>
      </p:sp>
      <p:sp>
        <p:nvSpPr>
          <p:cNvPr id="3" name="Content Placeholder 2"/>
          <p:cNvSpPr>
            <a:spLocks noGrp="1"/>
          </p:cNvSpPr>
          <p:nvPr>
            <p:ph idx="1"/>
          </p:nvPr>
        </p:nvSpPr>
        <p:spPr/>
        <p:txBody>
          <a:bodyPr/>
          <a:lstStyle/>
          <a:p>
            <a:r>
              <a:rPr lang="en-US" dirty="0" err="1" smtClean="0"/>
              <a:t>SecaaS</a:t>
            </a:r>
            <a:endParaRPr lang="en-US" dirty="0" smtClean="0"/>
          </a:p>
          <a:p>
            <a:endParaRPr lang="en-US" dirty="0" smtClean="0"/>
          </a:p>
          <a:p>
            <a:r>
              <a:rPr lang="en-US" dirty="0" smtClean="0"/>
              <a:t>Is a segment of the SaaS offering of a CP</a:t>
            </a:r>
          </a:p>
          <a:p>
            <a:endParaRPr lang="en-US" dirty="0" smtClean="0"/>
          </a:p>
          <a:p>
            <a:r>
              <a:rPr lang="en-US" dirty="0" smtClean="0"/>
              <a:t>Defined by The Cloud Security Alliance as </a:t>
            </a:r>
          </a:p>
          <a:p>
            <a:pPr lvl="1"/>
            <a:r>
              <a:rPr lang="en-US" dirty="0" smtClean="0"/>
              <a:t>the provision of security applications and services via the cloud </a:t>
            </a:r>
          </a:p>
          <a:p>
            <a:pPr lvl="2"/>
            <a:r>
              <a:rPr lang="en-US" dirty="0" smtClean="0"/>
              <a:t>either to cloud-based infrastructure and software or from the cloud to the customers’ </a:t>
            </a:r>
            <a:r>
              <a:rPr lang="en-US" dirty="0" err="1" smtClean="0"/>
              <a:t>on-premise</a:t>
            </a:r>
            <a:r>
              <a:rPr lang="en-US" dirty="0" smtClean="0"/>
              <a:t> systems</a:t>
            </a:r>
          </a:p>
          <a:p>
            <a:endParaRPr lang="en-US" dirty="0"/>
          </a:p>
        </p:txBody>
      </p:sp>
    </p:spTree>
    <p:extLst>
      <p:ext uri="{BB962C8B-B14F-4D97-AF65-F5344CB8AC3E}">
        <p14:creationId xmlns:p14="http://schemas.microsoft.com/office/powerpoint/2010/main" val="358009670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rotWithShape="1">
          <a:blip r:embed="rId3">
            <a:extLst>
              <a:ext uri="{28A0092B-C50C-407E-A947-70E740481C1C}">
                <a14:useLocalDpi xmlns:a14="http://schemas.microsoft.com/office/drawing/2010/main" val="0"/>
              </a:ext>
            </a:extLst>
          </a:blip>
          <a:srcRect t="11481" b="5000"/>
          <a:stretch/>
        </p:blipFill>
        <p:spPr>
          <a:xfrm>
            <a:off x="1475656" y="0"/>
            <a:ext cx="6335144" cy="6847199"/>
          </a:xfrm>
          <a:prstGeom prst="rect">
            <a:avLst/>
          </a:prstGeom>
          <a:noFill/>
          <a:ln>
            <a:noFill/>
          </a:ln>
        </p:spPr>
      </p:pic>
    </p:spTree>
    <p:extLst>
      <p:ext uri="{BB962C8B-B14F-4D97-AF65-F5344CB8AC3E}">
        <p14:creationId xmlns:p14="http://schemas.microsoft.com/office/powerpoint/2010/main" val="2294071535"/>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413"/>
            <a:ext cx="8456178" cy="1485626"/>
          </a:xfrm>
        </p:spPr>
        <p:txBody>
          <a:bodyPr>
            <a:normAutofit fontScale="90000"/>
          </a:bodyPr>
          <a:lstStyle/>
          <a:p>
            <a:r>
              <a:rPr lang="en-US" b="1" dirty="0" smtClean="0"/>
              <a:t>Traditional systems security </a:t>
            </a:r>
            <a:br>
              <a:rPr lang="en-US" b="1" dirty="0" smtClean="0"/>
            </a:br>
            <a:r>
              <a:rPr lang="en-US" b="1" dirty="0" err="1" smtClean="0"/>
              <a:t>vs</a:t>
            </a:r>
            <a:r>
              <a:rPr lang="en-US" b="1" dirty="0" smtClean="0"/>
              <a:t/>
            </a:r>
            <a:br>
              <a:rPr lang="en-US" b="1" dirty="0" smtClean="0"/>
            </a:br>
            <a:r>
              <a:rPr lang="en-US" b="1" dirty="0" smtClean="0"/>
              <a:t>Cloud Computing Security</a:t>
            </a:r>
            <a:endParaRPr lang="en-US" b="1" dirty="0"/>
          </a:p>
        </p:txBody>
      </p:sp>
      <p:pic>
        <p:nvPicPr>
          <p:cNvPr id="4" name="Picture 3"/>
          <p:cNvPicPr>
            <a:picLocks noChangeAspect="1"/>
          </p:cNvPicPr>
          <p:nvPr/>
        </p:nvPicPr>
        <p:blipFill>
          <a:blip r:embed="rId2"/>
          <a:stretch>
            <a:fillRect/>
          </a:stretch>
        </p:blipFill>
        <p:spPr>
          <a:xfrm>
            <a:off x="5127588" y="2348319"/>
            <a:ext cx="2361772" cy="2071611"/>
          </a:xfrm>
          <a:prstGeom prst="rect">
            <a:avLst/>
          </a:prstGeom>
        </p:spPr>
      </p:pic>
      <p:pic>
        <p:nvPicPr>
          <p:cNvPr id="5" name="Picture 4"/>
          <p:cNvPicPr>
            <a:picLocks noChangeAspect="1"/>
          </p:cNvPicPr>
          <p:nvPr/>
        </p:nvPicPr>
        <p:blipFill>
          <a:blip r:embed="rId3"/>
          <a:stretch>
            <a:fillRect/>
          </a:stretch>
        </p:blipFill>
        <p:spPr>
          <a:xfrm>
            <a:off x="1789471" y="2327856"/>
            <a:ext cx="2164044" cy="2164044"/>
          </a:xfrm>
          <a:prstGeom prst="rect">
            <a:avLst/>
          </a:prstGeom>
        </p:spPr>
      </p:pic>
      <p:sp>
        <p:nvSpPr>
          <p:cNvPr id="6" name="TextBox 5"/>
          <p:cNvSpPr txBox="1"/>
          <p:nvPr/>
        </p:nvSpPr>
        <p:spPr>
          <a:xfrm>
            <a:off x="1789471" y="4744742"/>
            <a:ext cx="2379690" cy="369332"/>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Calibri"/>
              </a:rPr>
              <a:t>Securing a house</a:t>
            </a:r>
            <a:endParaRPr lang="en-US" b="1" dirty="0">
              <a:solidFill>
                <a:prstClr val="black"/>
              </a:solidFill>
              <a:latin typeface="Calibri"/>
            </a:endParaRPr>
          </a:p>
        </p:txBody>
      </p:sp>
      <p:sp>
        <p:nvSpPr>
          <p:cNvPr id="7" name="TextBox 6"/>
          <p:cNvSpPr txBox="1"/>
          <p:nvPr/>
        </p:nvSpPr>
        <p:spPr>
          <a:xfrm>
            <a:off x="5272407" y="4736440"/>
            <a:ext cx="2379690" cy="369332"/>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Calibri"/>
              </a:rPr>
              <a:t>Securing a motel</a:t>
            </a:r>
            <a:endParaRPr lang="en-US" b="1" dirty="0">
              <a:solidFill>
                <a:prstClr val="black"/>
              </a:solidFill>
              <a:latin typeface="Calibri"/>
            </a:endParaRPr>
          </a:p>
        </p:txBody>
      </p:sp>
      <p:sp>
        <p:nvSpPr>
          <p:cNvPr id="8" name="TextBox 7"/>
          <p:cNvSpPr txBox="1"/>
          <p:nvPr/>
        </p:nvSpPr>
        <p:spPr>
          <a:xfrm>
            <a:off x="1941871" y="5597532"/>
            <a:ext cx="2379690" cy="646331"/>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libri"/>
              </a:rPr>
              <a:t>Owner and user are often the same entity </a:t>
            </a:r>
            <a:endParaRPr lang="en-US" dirty="0">
              <a:solidFill>
                <a:prstClr val="black"/>
              </a:solidFill>
              <a:latin typeface="Calibri"/>
            </a:endParaRPr>
          </a:p>
        </p:txBody>
      </p:sp>
      <p:sp>
        <p:nvSpPr>
          <p:cNvPr id="9" name="TextBox 8"/>
          <p:cNvSpPr txBox="1"/>
          <p:nvPr/>
        </p:nvSpPr>
        <p:spPr>
          <a:xfrm>
            <a:off x="5272406" y="5597532"/>
            <a:ext cx="2946111" cy="646331"/>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libri"/>
              </a:rPr>
              <a:t>Owner and users are almost invariably distinct entities</a:t>
            </a:r>
            <a:endParaRPr lang="en-US" dirty="0">
              <a:solidFill>
                <a:prstClr val="black"/>
              </a:solidFill>
              <a:latin typeface="Calibri"/>
            </a:endParaRPr>
          </a:p>
        </p:txBody>
      </p:sp>
      <p:sp>
        <p:nvSpPr>
          <p:cNvPr id="10" name="TextBox 9"/>
          <p:cNvSpPr txBox="1"/>
          <p:nvPr/>
        </p:nvSpPr>
        <p:spPr>
          <a:xfrm>
            <a:off x="4169161" y="2697187"/>
            <a:ext cx="110324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libri"/>
              </a:rPr>
              <a:t>Analogy</a:t>
            </a:r>
            <a:endParaRPr lang="en-US" dirty="0">
              <a:solidFill>
                <a:prstClr val="black"/>
              </a:solidFill>
              <a:latin typeface="Calibri"/>
            </a:endParaRPr>
          </a:p>
        </p:txBody>
      </p:sp>
    </p:spTree>
    <p:extLst>
      <p:ext uri="{BB962C8B-B14F-4D97-AF65-F5344CB8AC3E}">
        <p14:creationId xmlns:p14="http://schemas.microsoft.com/office/powerpoint/2010/main" val="2230708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413"/>
            <a:ext cx="8456178" cy="1485626"/>
          </a:xfrm>
        </p:spPr>
        <p:txBody>
          <a:bodyPr>
            <a:normAutofit fontScale="90000"/>
          </a:bodyPr>
          <a:lstStyle/>
          <a:p>
            <a:r>
              <a:rPr lang="en-US" b="1" dirty="0" smtClean="0"/>
              <a:t>Traditional systems security </a:t>
            </a:r>
            <a:br>
              <a:rPr lang="en-US" b="1" dirty="0" smtClean="0"/>
            </a:br>
            <a:r>
              <a:rPr lang="en-US" b="1" dirty="0" err="1" smtClean="0"/>
              <a:t>vs</a:t>
            </a:r>
            <a:r>
              <a:rPr lang="en-US" b="1" dirty="0" smtClean="0"/>
              <a:t/>
            </a:r>
            <a:br>
              <a:rPr lang="en-US" b="1" dirty="0" smtClean="0"/>
            </a:br>
            <a:r>
              <a:rPr lang="en-US" b="1" dirty="0" smtClean="0"/>
              <a:t>Cloud Computing Security</a:t>
            </a:r>
            <a:endParaRPr lang="en-US" b="1" dirty="0"/>
          </a:p>
        </p:txBody>
      </p:sp>
      <p:pic>
        <p:nvPicPr>
          <p:cNvPr id="4" name="Picture 3"/>
          <p:cNvPicPr>
            <a:picLocks noChangeAspect="1"/>
          </p:cNvPicPr>
          <p:nvPr/>
        </p:nvPicPr>
        <p:blipFill>
          <a:blip r:embed="rId2"/>
          <a:stretch>
            <a:fillRect/>
          </a:stretch>
        </p:blipFill>
        <p:spPr>
          <a:xfrm>
            <a:off x="5127588" y="2348319"/>
            <a:ext cx="2361772" cy="2071611"/>
          </a:xfrm>
          <a:prstGeom prst="rect">
            <a:avLst/>
          </a:prstGeom>
        </p:spPr>
      </p:pic>
      <p:pic>
        <p:nvPicPr>
          <p:cNvPr id="5" name="Picture 4"/>
          <p:cNvPicPr>
            <a:picLocks noChangeAspect="1"/>
          </p:cNvPicPr>
          <p:nvPr/>
        </p:nvPicPr>
        <p:blipFill>
          <a:blip r:embed="rId3"/>
          <a:stretch>
            <a:fillRect/>
          </a:stretch>
        </p:blipFill>
        <p:spPr>
          <a:xfrm>
            <a:off x="1789471" y="2327856"/>
            <a:ext cx="2164044" cy="2164044"/>
          </a:xfrm>
          <a:prstGeom prst="rect">
            <a:avLst/>
          </a:prstGeom>
        </p:spPr>
      </p:pic>
      <p:sp>
        <p:nvSpPr>
          <p:cNvPr id="6" name="TextBox 5"/>
          <p:cNvSpPr txBox="1"/>
          <p:nvPr/>
        </p:nvSpPr>
        <p:spPr>
          <a:xfrm>
            <a:off x="1789471" y="4744742"/>
            <a:ext cx="2379690" cy="369332"/>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libri"/>
              </a:rPr>
              <a:t>Securing a house</a:t>
            </a:r>
            <a:endParaRPr lang="en-US" dirty="0">
              <a:solidFill>
                <a:prstClr val="black"/>
              </a:solidFill>
              <a:latin typeface="Calibri"/>
            </a:endParaRPr>
          </a:p>
        </p:txBody>
      </p:sp>
      <p:sp>
        <p:nvSpPr>
          <p:cNvPr id="7" name="TextBox 6"/>
          <p:cNvSpPr txBox="1"/>
          <p:nvPr/>
        </p:nvSpPr>
        <p:spPr>
          <a:xfrm>
            <a:off x="5272407" y="4736440"/>
            <a:ext cx="2379690" cy="369332"/>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libri"/>
              </a:rPr>
              <a:t>Securing a motel</a:t>
            </a:r>
            <a:endParaRPr lang="en-US" dirty="0">
              <a:solidFill>
                <a:prstClr val="black"/>
              </a:solidFill>
              <a:latin typeface="Calibri"/>
            </a:endParaRPr>
          </a:p>
        </p:txBody>
      </p:sp>
      <p:sp>
        <p:nvSpPr>
          <p:cNvPr id="8" name="TextBox 7"/>
          <p:cNvSpPr txBox="1"/>
          <p:nvPr/>
        </p:nvSpPr>
        <p:spPr>
          <a:xfrm>
            <a:off x="1941871" y="5379763"/>
            <a:ext cx="2379690" cy="120032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Calibri"/>
              </a:rPr>
              <a:t>Biggest user concerns</a:t>
            </a:r>
          </a:p>
          <a:p>
            <a:pPr algn="ctr" fontAlgn="auto">
              <a:spcBef>
                <a:spcPts val="0"/>
              </a:spcBef>
              <a:spcAft>
                <a:spcPts val="0"/>
              </a:spcAft>
            </a:pPr>
            <a:r>
              <a:rPr lang="en-US" dirty="0" smtClean="0">
                <a:solidFill>
                  <a:prstClr val="black"/>
                </a:solidFill>
                <a:latin typeface="Calibri"/>
              </a:rPr>
              <a:t>Securing perimeter</a:t>
            </a:r>
          </a:p>
          <a:p>
            <a:pPr algn="ctr" fontAlgn="auto">
              <a:spcBef>
                <a:spcPts val="0"/>
              </a:spcBef>
              <a:spcAft>
                <a:spcPts val="0"/>
              </a:spcAft>
            </a:pPr>
            <a:r>
              <a:rPr lang="en-US" dirty="0" smtClean="0">
                <a:solidFill>
                  <a:prstClr val="black"/>
                </a:solidFill>
                <a:latin typeface="Calibri"/>
              </a:rPr>
              <a:t>Checking for intruders</a:t>
            </a:r>
          </a:p>
          <a:p>
            <a:pPr algn="ctr" fontAlgn="auto">
              <a:spcBef>
                <a:spcPts val="0"/>
              </a:spcBef>
              <a:spcAft>
                <a:spcPts val="0"/>
              </a:spcAft>
            </a:pPr>
            <a:r>
              <a:rPr lang="en-US" dirty="0" smtClean="0">
                <a:solidFill>
                  <a:prstClr val="black"/>
                </a:solidFill>
                <a:latin typeface="Calibri"/>
              </a:rPr>
              <a:t>Securing assets</a:t>
            </a:r>
            <a:endParaRPr lang="en-US" dirty="0">
              <a:solidFill>
                <a:prstClr val="black"/>
              </a:solidFill>
              <a:latin typeface="Calibri"/>
            </a:endParaRPr>
          </a:p>
        </p:txBody>
      </p:sp>
      <p:sp>
        <p:nvSpPr>
          <p:cNvPr id="9" name="TextBox 8"/>
          <p:cNvSpPr txBox="1"/>
          <p:nvPr/>
        </p:nvSpPr>
        <p:spPr>
          <a:xfrm>
            <a:off x="5272407" y="5379763"/>
            <a:ext cx="2379690" cy="120032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Calibri"/>
              </a:rPr>
              <a:t>Biggest user concern</a:t>
            </a:r>
          </a:p>
          <a:p>
            <a:pPr algn="ctr" fontAlgn="auto">
              <a:spcBef>
                <a:spcPts val="0"/>
              </a:spcBef>
              <a:spcAft>
                <a:spcPts val="0"/>
              </a:spcAft>
            </a:pPr>
            <a:r>
              <a:rPr lang="en-US" dirty="0" smtClean="0">
                <a:solidFill>
                  <a:prstClr val="black"/>
                </a:solidFill>
                <a:latin typeface="Calibri"/>
              </a:rPr>
              <a:t>Securing room against (the bad guy in next room | hotel owner)</a:t>
            </a:r>
            <a:endParaRPr lang="en-US" dirty="0">
              <a:solidFill>
                <a:prstClr val="black"/>
              </a:solidFill>
              <a:latin typeface="Calibri"/>
            </a:endParaRPr>
          </a:p>
        </p:txBody>
      </p:sp>
    </p:spTree>
    <p:extLst>
      <p:ext uri="{BB962C8B-B14F-4D97-AF65-F5344CB8AC3E}">
        <p14:creationId xmlns:p14="http://schemas.microsoft.com/office/powerpoint/2010/main" val="1399006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Who is the attacker?</a:t>
            </a:r>
            <a:endParaRPr lang="en-US" dirty="0"/>
          </a:p>
        </p:txBody>
      </p:sp>
      <p:sp>
        <p:nvSpPr>
          <p:cNvPr id="8" name="TextBox 7"/>
          <p:cNvSpPr txBox="1"/>
          <p:nvPr/>
        </p:nvSpPr>
        <p:spPr>
          <a:xfrm>
            <a:off x="1676400" y="1371600"/>
            <a:ext cx="6400800" cy="4216539"/>
          </a:xfrm>
          <a:prstGeom prst="rect">
            <a:avLst/>
          </a:prstGeom>
          <a:noFill/>
        </p:spPr>
        <p:txBody>
          <a:bodyPr wrap="square" rtlCol="0">
            <a:spAutoFit/>
          </a:bodyPr>
          <a:lstStyle/>
          <a:p>
            <a:r>
              <a:rPr lang="en-US" sz="3200" dirty="0" smtClean="0"/>
              <a:t>Insider?</a:t>
            </a:r>
          </a:p>
          <a:p>
            <a:pPr marL="288925" lvl="1" indent="277813">
              <a:buFont typeface="Arial" pitchFamily="34" charset="0"/>
              <a:buChar char="•"/>
            </a:pPr>
            <a:r>
              <a:rPr lang="en-US" sz="2800" dirty="0" smtClean="0"/>
              <a:t>Malicious employees at client</a:t>
            </a:r>
          </a:p>
          <a:p>
            <a:pPr marL="288925" lvl="1" indent="277813">
              <a:buFont typeface="Arial" pitchFamily="34" charset="0"/>
              <a:buChar char="•"/>
            </a:pPr>
            <a:r>
              <a:rPr lang="en-US" sz="2800" dirty="0" smtClean="0"/>
              <a:t>Malicious employees at Cloud provider</a:t>
            </a:r>
          </a:p>
          <a:p>
            <a:pPr marL="288925" lvl="1" indent="277813">
              <a:buFont typeface="Arial" pitchFamily="34" charset="0"/>
              <a:buChar char="•"/>
            </a:pPr>
            <a:r>
              <a:rPr lang="en-US" sz="2800" dirty="0" smtClean="0">
                <a:solidFill>
                  <a:srgbClr val="FF0000"/>
                </a:solidFill>
              </a:rPr>
              <a:t>Cloud provider itself</a:t>
            </a:r>
          </a:p>
          <a:p>
            <a:pPr lvl="1">
              <a:buFont typeface="Arial" pitchFamily="34" charset="0"/>
              <a:buChar char="•"/>
            </a:pPr>
            <a:endParaRPr lang="en-US" sz="3200" dirty="0" smtClean="0"/>
          </a:p>
          <a:p>
            <a:endParaRPr lang="en-US" sz="3200" dirty="0" smtClean="0"/>
          </a:p>
          <a:p>
            <a:r>
              <a:rPr lang="en-US" sz="3200" dirty="0" smtClean="0"/>
              <a:t>Outsider?</a:t>
            </a:r>
          </a:p>
          <a:p>
            <a:pPr lvl="1">
              <a:buFont typeface="Arial" pitchFamily="34" charset="0"/>
              <a:buChar char="•"/>
            </a:pPr>
            <a:r>
              <a:rPr lang="en-US" sz="2800" dirty="0" smtClean="0"/>
              <a:t>Intruders</a:t>
            </a:r>
          </a:p>
          <a:p>
            <a:pPr lvl="1">
              <a:buFont typeface="Arial" pitchFamily="34" charset="0"/>
              <a:buChar char="•"/>
            </a:pPr>
            <a:r>
              <a:rPr lang="en-US" sz="2800" dirty="0" smtClean="0"/>
              <a:t>Network attackers?</a:t>
            </a:r>
            <a:endParaRPr lang="en-US" sz="2800" dirty="0"/>
          </a:p>
        </p:txBody>
      </p:sp>
    </p:spTree>
    <p:extLst>
      <p:ext uri="{BB962C8B-B14F-4D97-AF65-F5344CB8AC3E}">
        <p14:creationId xmlns:p14="http://schemas.microsoft.com/office/powerpoint/2010/main" val="129938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Attacker Capability: Malicious Insiders</a:t>
            </a:r>
            <a:endParaRPr lang="en-US" sz="3200" dirty="0"/>
          </a:p>
        </p:txBody>
      </p:sp>
      <p:sp>
        <p:nvSpPr>
          <p:cNvPr id="3" name="Content Placeholder 2"/>
          <p:cNvSpPr>
            <a:spLocks noGrp="1"/>
          </p:cNvSpPr>
          <p:nvPr>
            <p:ph idx="1"/>
          </p:nvPr>
        </p:nvSpPr>
        <p:spPr/>
        <p:txBody>
          <a:bodyPr/>
          <a:lstStyle/>
          <a:p>
            <a:r>
              <a:rPr lang="en-US" dirty="0" smtClean="0"/>
              <a:t>At client</a:t>
            </a:r>
          </a:p>
          <a:p>
            <a:pPr lvl="1"/>
            <a:r>
              <a:rPr lang="en-US" dirty="0" smtClean="0"/>
              <a:t>Learn passwords/authentication information</a:t>
            </a:r>
          </a:p>
          <a:p>
            <a:pPr lvl="1"/>
            <a:r>
              <a:rPr lang="en-US" dirty="0" smtClean="0"/>
              <a:t>Gain control of the VMs</a:t>
            </a:r>
          </a:p>
          <a:p>
            <a:endParaRPr lang="en-US" dirty="0" smtClean="0"/>
          </a:p>
          <a:p>
            <a:r>
              <a:rPr lang="en-US" dirty="0" smtClean="0"/>
              <a:t>At cloud provider</a:t>
            </a:r>
          </a:p>
          <a:p>
            <a:pPr lvl="1"/>
            <a:r>
              <a:rPr lang="en-US" dirty="0" smtClean="0"/>
              <a:t>Log client communication</a:t>
            </a:r>
          </a:p>
          <a:p>
            <a:pPr lvl="1"/>
            <a:endParaRPr lang="en-US" dirty="0"/>
          </a:p>
        </p:txBody>
      </p:sp>
    </p:spTree>
    <p:extLst>
      <p:ext uri="{BB962C8B-B14F-4D97-AF65-F5344CB8AC3E}">
        <p14:creationId xmlns:p14="http://schemas.microsoft.com/office/powerpoint/2010/main" val="1743793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Attacker Capability: Cloud Provider</a:t>
            </a:r>
            <a:endParaRPr lang="en-US" sz="3600" dirty="0"/>
          </a:p>
        </p:txBody>
      </p:sp>
      <p:sp>
        <p:nvSpPr>
          <p:cNvPr id="3" name="Content Placeholder 2"/>
          <p:cNvSpPr>
            <a:spLocks noGrp="1"/>
          </p:cNvSpPr>
          <p:nvPr>
            <p:ph idx="1"/>
          </p:nvPr>
        </p:nvSpPr>
        <p:spPr/>
        <p:txBody>
          <a:bodyPr>
            <a:normAutofit/>
          </a:bodyPr>
          <a:lstStyle/>
          <a:p>
            <a:r>
              <a:rPr lang="en-US" dirty="0" smtClean="0"/>
              <a:t>What?</a:t>
            </a:r>
          </a:p>
          <a:p>
            <a:pPr lvl="1"/>
            <a:r>
              <a:rPr lang="en-US" dirty="0" smtClean="0"/>
              <a:t>Can read unencrypted data</a:t>
            </a:r>
          </a:p>
          <a:p>
            <a:pPr lvl="1"/>
            <a:r>
              <a:rPr lang="en-US" dirty="0" smtClean="0"/>
              <a:t>Can possibly peek into VMs, or make copies of VMs</a:t>
            </a:r>
          </a:p>
          <a:p>
            <a:pPr lvl="1"/>
            <a:r>
              <a:rPr lang="en-US" dirty="0" smtClean="0"/>
              <a:t>Can monitor network communication, application patterns</a:t>
            </a:r>
          </a:p>
          <a:p>
            <a:endParaRPr lang="en-US" dirty="0" smtClean="0"/>
          </a:p>
        </p:txBody>
      </p:sp>
    </p:spTree>
    <p:extLst>
      <p:ext uri="{BB962C8B-B14F-4D97-AF65-F5344CB8AC3E}">
        <p14:creationId xmlns:p14="http://schemas.microsoft.com/office/powerpoint/2010/main" val="32681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Attacker motivation: Cloud Provider</a:t>
            </a:r>
            <a:endParaRPr lang="en-US" sz="3600" dirty="0"/>
          </a:p>
        </p:txBody>
      </p:sp>
      <p:sp>
        <p:nvSpPr>
          <p:cNvPr id="3" name="Content Placeholder 2"/>
          <p:cNvSpPr>
            <a:spLocks noGrp="1"/>
          </p:cNvSpPr>
          <p:nvPr>
            <p:ph idx="1"/>
          </p:nvPr>
        </p:nvSpPr>
        <p:spPr/>
        <p:txBody>
          <a:bodyPr>
            <a:normAutofit/>
          </a:bodyPr>
          <a:lstStyle/>
          <a:p>
            <a:r>
              <a:rPr lang="en-US" dirty="0" smtClean="0"/>
              <a:t>Why?</a:t>
            </a:r>
          </a:p>
          <a:p>
            <a:pPr lvl="1"/>
            <a:r>
              <a:rPr lang="en-US" dirty="0" smtClean="0"/>
              <a:t>Gain information about client data</a:t>
            </a:r>
          </a:p>
          <a:p>
            <a:pPr lvl="1"/>
            <a:r>
              <a:rPr lang="en-US" dirty="0" smtClean="0"/>
              <a:t>Gain information on client behavior</a:t>
            </a:r>
          </a:p>
          <a:p>
            <a:pPr lvl="1"/>
            <a:r>
              <a:rPr lang="en-US" dirty="0" smtClean="0"/>
              <a:t>Sell the information or use itself</a:t>
            </a:r>
          </a:p>
          <a:p>
            <a:pPr lvl="1"/>
            <a:endParaRPr lang="en-US" dirty="0" smtClean="0"/>
          </a:p>
          <a:p>
            <a:r>
              <a:rPr lang="en-US" dirty="0" smtClean="0"/>
              <a:t>Why not?</a:t>
            </a:r>
          </a:p>
          <a:p>
            <a:pPr lvl="1"/>
            <a:r>
              <a:rPr lang="en-US" dirty="0" smtClean="0"/>
              <a:t>Cheaper to be honest?</a:t>
            </a:r>
          </a:p>
          <a:p>
            <a:r>
              <a:rPr lang="en-US" dirty="0" smtClean="0"/>
              <a:t>Why? (again)</a:t>
            </a:r>
          </a:p>
          <a:p>
            <a:pPr lvl="1"/>
            <a:r>
              <a:rPr lang="en-US" dirty="0" smtClean="0"/>
              <a:t>Third party clouds?</a:t>
            </a:r>
          </a:p>
          <a:p>
            <a:pPr lvl="1"/>
            <a:endParaRPr lang="en-US" dirty="0" smtClean="0"/>
          </a:p>
        </p:txBody>
      </p:sp>
    </p:spTree>
    <p:extLst>
      <p:ext uri="{BB962C8B-B14F-4D97-AF65-F5344CB8AC3E}">
        <p14:creationId xmlns:p14="http://schemas.microsoft.com/office/powerpoint/2010/main" val="178240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smtClean="0"/>
              <a:t>Computing</a:t>
            </a:r>
            <a:endParaRPr lang="en-US" dirty="0"/>
          </a:p>
        </p:txBody>
      </p:sp>
      <p:sp>
        <p:nvSpPr>
          <p:cNvPr id="3" name="Content Placeholder 2"/>
          <p:cNvSpPr>
            <a:spLocks noGrp="1"/>
          </p:cNvSpPr>
          <p:nvPr>
            <p:ph idx="1"/>
          </p:nvPr>
        </p:nvSpPr>
        <p:spPr>
          <a:xfrm>
            <a:off x="457200" y="1295401"/>
            <a:ext cx="8435280" cy="4830763"/>
          </a:xfrm>
        </p:spPr>
        <p:txBody>
          <a:bodyPr/>
          <a:lstStyle/>
          <a:p>
            <a:r>
              <a:rPr lang="en-US" sz="2800" dirty="0" smtClean="0"/>
              <a:t>NIST defines cloud computing as follows:</a:t>
            </a:r>
          </a:p>
          <a:p>
            <a:pPr lvl="2"/>
            <a:endParaRPr lang="en-US" sz="2000" dirty="0" smtClean="0"/>
          </a:p>
          <a:p>
            <a:pPr marL="0" indent="0">
              <a:buNone/>
            </a:pPr>
            <a:r>
              <a:rPr lang="en-US" sz="2800" dirty="0" smtClean="0"/>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endParaRPr lang="en-US" sz="2800" dirty="0"/>
          </a:p>
        </p:txBody>
      </p:sp>
      <p:pic>
        <p:nvPicPr>
          <p:cNvPr id="6" name="Picture 5"/>
          <p:cNvPicPr>
            <a:picLocks noChangeAspect="1"/>
          </p:cNvPicPr>
          <p:nvPr/>
        </p:nvPicPr>
        <p:blipFill>
          <a:blip r:embed="rId3"/>
          <a:stretch>
            <a:fillRect/>
          </a:stretch>
        </p:blipFill>
        <p:spPr>
          <a:xfrm rot="233858">
            <a:off x="6468142" y="-448343"/>
            <a:ext cx="2590800" cy="2590800"/>
          </a:xfrm>
          <a:prstGeom prst="rect">
            <a:avLst/>
          </a:prstGeom>
          <a:scene3d>
            <a:camera prst="orthographicFront">
              <a:rot lat="0" lon="10799999" rev="0"/>
            </a:camera>
            <a:lightRig rig="threePt" dir="t"/>
          </a:scene3d>
        </p:spPr>
      </p:pic>
      <p:pic>
        <p:nvPicPr>
          <p:cNvPr id="7" name="Picture 6"/>
          <p:cNvPicPr>
            <a:picLocks noChangeAspect="1"/>
          </p:cNvPicPr>
          <p:nvPr/>
        </p:nvPicPr>
        <p:blipFill>
          <a:blip r:embed="rId4"/>
          <a:stretch>
            <a:fillRect/>
          </a:stretch>
        </p:blipFill>
        <p:spPr>
          <a:xfrm>
            <a:off x="7239000" y="228600"/>
            <a:ext cx="774095" cy="1143000"/>
          </a:xfrm>
          <a:prstGeom prst="rect">
            <a:avLst/>
          </a:prstGeom>
        </p:spPr>
      </p:pic>
      <p:sp>
        <p:nvSpPr>
          <p:cNvPr id="9" name="Slide Number Placeholder 8"/>
          <p:cNvSpPr>
            <a:spLocks noGrp="1"/>
          </p:cNvSpPr>
          <p:nvPr>
            <p:ph type="sldNum" sz="quarter" idx="11"/>
          </p:nvPr>
        </p:nvSpPr>
        <p:spPr/>
        <p:txBody>
          <a:bodyPr/>
          <a:lstStyle/>
          <a:p>
            <a:pPr>
              <a:defRPr/>
            </a:pPr>
            <a:fld id="{A89A1157-748B-C24F-9525-1F1C6D15AFA0}" type="slidenum">
              <a:rPr lang="en-US" smtClean="0"/>
              <a:pPr>
                <a:defRPr/>
              </a:pPr>
              <a:t>2</a:t>
            </a:fld>
            <a:endParaRPr lang="en-US"/>
          </a:p>
        </p:txBody>
      </p:sp>
    </p:spTree>
    <p:extLst>
      <p:ext uri="{BB962C8B-B14F-4D97-AF65-F5344CB8AC3E}">
        <p14:creationId xmlns:p14="http://schemas.microsoft.com/office/powerpoint/2010/main" val="2609063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Attacker Capability: Outside attacker</a:t>
            </a:r>
            <a:endParaRPr lang="en-US" sz="3600" dirty="0"/>
          </a:p>
        </p:txBody>
      </p:sp>
      <p:sp>
        <p:nvSpPr>
          <p:cNvPr id="3" name="Content Placeholder 2"/>
          <p:cNvSpPr>
            <a:spLocks noGrp="1"/>
          </p:cNvSpPr>
          <p:nvPr>
            <p:ph idx="1"/>
          </p:nvPr>
        </p:nvSpPr>
        <p:spPr/>
        <p:txBody>
          <a:bodyPr/>
          <a:lstStyle/>
          <a:p>
            <a:r>
              <a:rPr lang="en-US" dirty="0" smtClean="0"/>
              <a:t>What?</a:t>
            </a:r>
          </a:p>
          <a:p>
            <a:pPr lvl="1"/>
            <a:r>
              <a:rPr lang="en-US" dirty="0" smtClean="0"/>
              <a:t>Listen to network traffic (passive)</a:t>
            </a:r>
          </a:p>
          <a:p>
            <a:pPr lvl="1"/>
            <a:r>
              <a:rPr lang="en-US" dirty="0" smtClean="0"/>
              <a:t>Insert malicious traffic (active)</a:t>
            </a:r>
          </a:p>
          <a:p>
            <a:pPr lvl="1"/>
            <a:r>
              <a:rPr lang="en-US" dirty="0" smtClean="0"/>
              <a:t>Probe cloud structure (active)</a:t>
            </a:r>
          </a:p>
          <a:p>
            <a:pPr lvl="1"/>
            <a:r>
              <a:rPr lang="en-US" dirty="0" smtClean="0"/>
              <a:t>Launch </a:t>
            </a:r>
            <a:r>
              <a:rPr lang="en-US" dirty="0" err="1" smtClean="0"/>
              <a:t>DoS</a:t>
            </a:r>
            <a:r>
              <a:rPr lang="en-US" dirty="0" smtClean="0"/>
              <a:t> </a:t>
            </a:r>
          </a:p>
          <a:p>
            <a:endParaRPr lang="en-US" dirty="0"/>
          </a:p>
        </p:txBody>
      </p:sp>
    </p:spTree>
    <p:extLst>
      <p:ext uri="{BB962C8B-B14F-4D97-AF65-F5344CB8AC3E}">
        <p14:creationId xmlns:p14="http://schemas.microsoft.com/office/powerpoint/2010/main" val="2467720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 attacks on clouds</a:t>
            </a:r>
            <a:endParaRPr lang="en-US" dirty="0"/>
          </a:p>
        </p:txBody>
      </p:sp>
      <p:sp>
        <p:nvSpPr>
          <p:cNvPr id="3" name="Content Placeholder 2"/>
          <p:cNvSpPr>
            <a:spLocks noGrp="1"/>
          </p:cNvSpPr>
          <p:nvPr>
            <p:ph idx="1"/>
          </p:nvPr>
        </p:nvSpPr>
        <p:spPr/>
        <p:txBody>
          <a:bodyPr>
            <a:normAutofit/>
          </a:bodyPr>
          <a:lstStyle/>
          <a:p>
            <a:r>
              <a:rPr lang="en-US" dirty="0" smtClean="0"/>
              <a:t>Question: Can you attack a cloud or other users, without violating any law?</a:t>
            </a:r>
          </a:p>
          <a:p>
            <a:endParaRPr lang="en-US" dirty="0"/>
          </a:p>
          <a:p>
            <a:r>
              <a:rPr lang="en-US" dirty="0" smtClean="0"/>
              <a:t>Answer: Yes!! By launching side channel attacks, while not violating Acceptable User Policy</a:t>
            </a:r>
            <a:r>
              <a:rPr lang="en-US" dirty="0" smtClean="0"/>
              <a:t>.</a:t>
            </a:r>
          </a:p>
          <a:p>
            <a:pPr lvl="1"/>
            <a:r>
              <a:rPr lang="en-US" dirty="0" smtClean="0"/>
              <a:t>A </a:t>
            </a:r>
            <a:r>
              <a:rPr lang="en-US" dirty="0"/>
              <a:t>Side Channel is a passive attack in which attacker gains information about target through indirect observations.</a:t>
            </a:r>
          </a:p>
          <a:p>
            <a:pPr marL="0" indent="0">
              <a:buNone/>
            </a:pPr>
            <a:endParaRPr lang="en-US" dirty="0"/>
          </a:p>
        </p:txBody>
      </p:sp>
    </p:spTree>
    <p:extLst>
      <p:ext uri="{BB962C8B-B14F-4D97-AF65-F5344CB8AC3E}">
        <p14:creationId xmlns:p14="http://schemas.microsoft.com/office/powerpoint/2010/main" val="31342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Why Cloud Computing brings new threats?</a:t>
            </a:r>
            <a:endParaRPr lang="en-US" sz="2800" dirty="0"/>
          </a:p>
        </p:txBody>
      </p:sp>
      <p:sp>
        <p:nvSpPr>
          <p:cNvPr id="3" name="Content Placeholder 2"/>
          <p:cNvSpPr>
            <a:spLocks noGrp="1"/>
          </p:cNvSpPr>
          <p:nvPr>
            <p:ph idx="1"/>
          </p:nvPr>
        </p:nvSpPr>
        <p:spPr/>
        <p:txBody>
          <a:bodyPr/>
          <a:lstStyle/>
          <a:p>
            <a:r>
              <a:rPr lang="en-US" smtClean="0"/>
              <a:t>Traditional system security mostly means keeping bad guys out </a:t>
            </a:r>
          </a:p>
          <a:p>
            <a:endParaRPr lang="en-US" smtClean="0"/>
          </a:p>
          <a:p>
            <a:r>
              <a:rPr lang="en-US" smtClean="0"/>
              <a:t>The attacker needs to either compromise the auth/access control system, or impersonate existing users</a:t>
            </a:r>
            <a:endParaRPr lang="en-US" dirty="0"/>
          </a:p>
        </p:txBody>
      </p:sp>
      <p:pic>
        <p:nvPicPr>
          <p:cNvPr id="1026" name="Picture 2" descr="C:\Users\Ragib\AppData\Local\Microsoft\Windows\Temporary Internet Files\Content.IE5\3QPBINNE\MCj02908650000[1].wmf"/>
          <p:cNvPicPr>
            <a:picLocks noChangeAspect="1" noChangeArrowheads="1"/>
          </p:cNvPicPr>
          <p:nvPr/>
        </p:nvPicPr>
        <p:blipFill>
          <a:blip r:embed="rId2" cstate="print"/>
          <a:srcRect/>
          <a:stretch>
            <a:fillRect/>
          </a:stretch>
        </p:blipFill>
        <p:spPr bwMode="auto">
          <a:xfrm>
            <a:off x="6444208" y="4221088"/>
            <a:ext cx="2397125" cy="2468562"/>
          </a:xfrm>
          <a:prstGeom prst="rect">
            <a:avLst/>
          </a:prstGeom>
          <a:noFill/>
        </p:spPr>
      </p:pic>
    </p:spTree>
    <p:extLst>
      <p:ext uri="{BB962C8B-B14F-4D97-AF65-F5344CB8AC3E}">
        <p14:creationId xmlns:p14="http://schemas.microsoft.com/office/powerpoint/2010/main" val="13369337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Why Cloud Computing brings new threats?</a:t>
            </a:r>
            <a:endParaRPr lang="en-US" sz="2800" dirty="0"/>
          </a:p>
        </p:txBody>
      </p:sp>
      <p:sp>
        <p:nvSpPr>
          <p:cNvPr id="3" name="Content Placeholder 2"/>
          <p:cNvSpPr>
            <a:spLocks noGrp="1"/>
          </p:cNvSpPr>
          <p:nvPr>
            <p:ph idx="1"/>
          </p:nvPr>
        </p:nvSpPr>
        <p:spPr/>
        <p:txBody>
          <a:bodyPr/>
          <a:lstStyle/>
          <a:p>
            <a:endParaRPr lang="en-US" dirty="0" smtClean="0"/>
          </a:p>
          <a:p>
            <a:r>
              <a:rPr lang="en-US" dirty="0" smtClean="0"/>
              <a:t>But clouds allow co-tenancy : </a:t>
            </a:r>
          </a:p>
          <a:p>
            <a:endParaRPr lang="en-US" dirty="0" smtClean="0"/>
          </a:p>
          <a:p>
            <a:r>
              <a:rPr lang="en-US" dirty="0" smtClean="0"/>
              <a:t>Multiple independent users 		         share the same physical infrastructure</a:t>
            </a:r>
          </a:p>
          <a:p>
            <a:endParaRPr lang="en-US" dirty="0" smtClean="0"/>
          </a:p>
          <a:p>
            <a:r>
              <a:rPr lang="en-US" dirty="0" smtClean="0"/>
              <a:t>So, an attacker can legitimately be in the same physical machine as the target</a:t>
            </a:r>
            <a:endParaRPr lang="en-US" dirty="0"/>
          </a:p>
        </p:txBody>
      </p:sp>
      <p:sp>
        <p:nvSpPr>
          <p:cNvPr id="2050" name="Cloud"/>
          <p:cNvSpPr>
            <a:spLocks noChangeAspect="1" noEditPoints="1" noChangeArrowheads="1"/>
          </p:cNvSpPr>
          <p:nvPr/>
        </p:nvSpPr>
        <p:spPr bwMode="auto">
          <a:xfrm>
            <a:off x="6156176" y="1563961"/>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schemeClr val="tx2">
                  <a:lumMod val="40000"/>
                  <a:lumOff val="60000"/>
                </a:schemeClr>
              </a:solidFill>
            </a:endParaRPr>
          </a:p>
        </p:txBody>
      </p:sp>
      <p:pic>
        <p:nvPicPr>
          <p:cNvPr id="2052" name="Picture 4" descr="C:\Users\Ragib\AppData\Local\Microsoft\Windows\Temporary Internet Files\Content.IE5\89N6LIPP\MCj02403410000[1].wmf"/>
          <p:cNvPicPr>
            <a:picLocks noChangeAspect="1" noChangeArrowheads="1"/>
          </p:cNvPicPr>
          <p:nvPr/>
        </p:nvPicPr>
        <p:blipFill>
          <a:blip r:embed="rId2" cstate="print"/>
          <a:srcRect/>
          <a:stretch>
            <a:fillRect/>
          </a:stretch>
        </p:blipFill>
        <p:spPr bwMode="auto">
          <a:xfrm>
            <a:off x="6256738" y="1070248"/>
            <a:ext cx="1822450" cy="1336675"/>
          </a:xfrm>
          <a:prstGeom prst="rect">
            <a:avLst/>
          </a:prstGeom>
          <a:noFill/>
        </p:spPr>
      </p:pic>
    </p:spTree>
    <p:extLst>
      <p:ext uri="{BB962C8B-B14F-4D97-AF65-F5344CB8AC3E}">
        <p14:creationId xmlns:p14="http://schemas.microsoft.com/office/powerpoint/2010/main" val="4216562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the attacker</a:t>
            </a:r>
            <a:endParaRPr lang="en-US" dirty="0"/>
          </a:p>
        </p:txBody>
      </p:sp>
      <p:sp>
        <p:nvSpPr>
          <p:cNvPr id="3" name="Content Placeholder 2"/>
          <p:cNvSpPr>
            <a:spLocks noGrp="1"/>
          </p:cNvSpPr>
          <p:nvPr>
            <p:ph idx="1"/>
          </p:nvPr>
        </p:nvSpPr>
        <p:spPr>
          <a:xfrm>
            <a:off x="457200" y="1600200"/>
            <a:ext cx="5257800" cy="4525963"/>
          </a:xfrm>
        </p:spPr>
        <p:txBody>
          <a:bodyPr>
            <a:normAutofit lnSpcReduction="10000"/>
          </a:bodyPr>
          <a:lstStyle/>
          <a:p>
            <a:pPr>
              <a:buNone/>
            </a:pPr>
            <a:r>
              <a:rPr lang="en-US" dirty="0" smtClean="0"/>
              <a:t>How to find out </a:t>
            </a:r>
            <a:r>
              <a:rPr lang="en-US" b="1" dirty="0" smtClean="0">
                <a:solidFill>
                  <a:srgbClr val="C00000"/>
                </a:solidFill>
              </a:rPr>
              <a:t>where</a:t>
            </a:r>
            <a:r>
              <a:rPr lang="en-US" dirty="0" smtClean="0"/>
              <a:t> the target is located</a:t>
            </a:r>
          </a:p>
          <a:p>
            <a:pPr>
              <a:buNone/>
            </a:pPr>
            <a:endParaRPr lang="en-US" dirty="0" smtClean="0"/>
          </a:p>
          <a:p>
            <a:pPr>
              <a:buNone/>
            </a:pPr>
            <a:r>
              <a:rPr lang="en-US" dirty="0" smtClean="0"/>
              <a:t>How to be </a:t>
            </a:r>
            <a:r>
              <a:rPr lang="en-US" b="1" dirty="0" smtClean="0">
                <a:solidFill>
                  <a:srgbClr val="C00000"/>
                </a:solidFill>
              </a:rPr>
              <a:t>co-located</a:t>
            </a:r>
            <a:r>
              <a:rPr lang="en-US" dirty="0" smtClean="0"/>
              <a:t> with the target in the same (physical) machine</a:t>
            </a:r>
          </a:p>
          <a:p>
            <a:pPr>
              <a:buNone/>
            </a:pPr>
            <a:endParaRPr lang="en-US" dirty="0" smtClean="0"/>
          </a:p>
          <a:p>
            <a:pPr>
              <a:buNone/>
            </a:pPr>
            <a:r>
              <a:rPr lang="en-US" dirty="0" smtClean="0"/>
              <a:t>How to </a:t>
            </a:r>
            <a:r>
              <a:rPr lang="en-US" dirty="0" smtClean="0">
                <a:solidFill>
                  <a:srgbClr val="C00000"/>
                </a:solidFill>
              </a:rPr>
              <a:t>gather information</a:t>
            </a:r>
            <a:r>
              <a:rPr lang="en-US" dirty="0" smtClean="0"/>
              <a:t> about the target</a:t>
            </a:r>
            <a:endParaRPr lang="en-US" dirty="0"/>
          </a:p>
        </p:txBody>
      </p:sp>
      <p:pic>
        <p:nvPicPr>
          <p:cNvPr id="3074" name="Picture 2" descr="C:\Users\Ragib\AppData\Local\Microsoft\Windows\Temporary Internet Files\Content.IE5\89N6LIPP\MPj04434860000[1].jpg"/>
          <p:cNvPicPr>
            <a:picLocks noChangeAspect="1" noChangeArrowheads="1"/>
          </p:cNvPicPr>
          <p:nvPr/>
        </p:nvPicPr>
        <p:blipFill>
          <a:blip r:embed="rId2" cstate="print"/>
          <a:srcRect/>
          <a:stretch>
            <a:fillRect/>
          </a:stretch>
        </p:blipFill>
        <p:spPr bwMode="auto">
          <a:xfrm>
            <a:off x="5867400" y="1371600"/>
            <a:ext cx="1978957" cy="1354770"/>
          </a:xfrm>
          <a:prstGeom prst="rect">
            <a:avLst/>
          </a:prstGeom>
          <a:noFill/>
        </p:spPr>
      </p:pic>
      <p:pic>
        <p:nvPicPr>
          <p:cNvPr id="3076" name="Picture 4" descr="C:\Users\Ragib\AppData\Local\Microsoft\Windows\Temporary Internet Files\Content.IE5\4QWWQIEH\MCBD19727_0000[1].wmf"/>
          <p:cNvPicPr>
            <a:picLocks noChangeAspect="1" noChangeArrowheads="1"/>
          </p:cNvPicPr>
          <p:nvPr/>
        </p:nvPicPr>
        <p:blipFill>
          <a:blip r:embed="rId3" cstate="print"/>
          <a:srcRect/>
          <a:stretch>
            <a:fillRect/>
          </a:stretch>
        </p:blipFill>
        <p:spPr bwMode="auto">
          <a:xfrm>
            <a:off x="6324600" y="4876800"/>
            <a:ext cx="1295400" cy="1605392"/>
          </a:xfrm>
          <a:prstGeom prst="rect">
            <a:avLst/>
          </a:prstGeom>
          <a:noFill/>
        </p:spPr>
      </p:pic>
      <p:pic>
        <p:nvPicPr>
          <p:cNvPr id="3078" name="Picture 6" descr="C:\Users\Ragib\AppData\Local\Microsoft\Windows\Temporary Internet Files\Content.IE5\4QWWQIEH\MCj02317340000[1].wmf"/>
          <p:cNvPicPr>
            <a:picLocks noChangeAspect="1" noChangeArrowheads="1"/>
          </p:cNvPicPr>
          <p:nvPr/>
        </p:nvPicPr>
        <p:blipFill>
          <a:blip r:embed="rId4" cstate="print"/>
          <a:srcRect/>
          <a:stretch>
            <a:fillRect/>
          </a:stretch>
        </p:blipFill>
        <p:spPr bwMode="auto">
          <a:xfrm>
            <a:off x="6172200" y="3200400"/>
            <a:ext cx="1817687" cy="1480033"/>
          </a:xfrm>
          <a:prstGeom prst="rect">
            <a:avLst/>
          </a:prstGeom>
          <a:noFill/>
        </p:spPr>
      </p:pic>
    </p:spTree>
    <p:extLst>
      <p:ext uri="{BB962C8B-B14F-4D97-AF65-F5344CB8AC3E}">
        <p14:creationId xmlns:p14="http://schemas.microsoft.com/office/powerpoint/2010/main" val="372714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2"/>
          <p:cNvSpPr>
            <a:spLocks noGrp="1"/>
          </p:cNvSpPr>
          <p:nvPr>
            <p:ph type="title"/>
          </p:nvPr>
        </p:nvSpPr>
        <p:spPr/>
        <p:txBody>
          <a:bodyPr/>
          <a:lstStyle/>
          <a:p>
            <a:r>
              <a:rPr lang="en-US" altLang="en-US" smtClean="0"/>
              <a:t>More on attacks…</a:t>
            </a:r>
            <a:endParaRPr lang="en-US" altLang="en-US" smtClean="0"/>
          </a:p>
        </p:txBody>
      </p:sp>
      <p:sp>
        <p:nvSpPr>
          <p:cNvPr id="76802" name="Content Placeholder 1"/>
          <p:cNvSpPr>
            <a:spLocks noGrp="1"/>
          </p:cNvSpPr>
          <p:nvPr>
            <p:ph idx="1"/>
          </p:nvPr>
        </p:nvSpPr>
        <p:spPr/>
        <p:txBody>
          <a:bodyPr/>
          <a:lstStyle/>
          <a:p>
            <a:pPr marL="514350" indent="-514350">
              <a:buFont typeface="+mj-lt"/>
              <a:buAutoNum type="arabicPeriod"/>
            </a:pPr>
            <a:r>
              <a:rPr lang="en-US" altLang="en-US" dirty="0" smtClean="0"/>
              <a:t>Can one determine where in the cloud infrastructure an instance is located?</a:t>
            </a:r>
          </a:p>
          <a:p>
            <a:pPr marL="514350" indent="-514350">
              <a:buFont typeface="+mj-lt"/>
              <a:buAutoNum type="arabicPeriod"/>
            </a:pPr>
            <a:r>
              <a:rPr lang="en-US" altLang="en-US" dirty="0" smtClean="0"/>
              <a:t>Can one easily determine if two instances are co-resident on the same physical machine?</a:t>
            </a:r>
          </a:p>
          <a:p>
            <a:pPr marL="514350" indent="-514350">
              <a:buFont typeface="+mj-lt"/>
              <a:buAutoNum type="arabicPeriod"/>
            </a:pPr>
            <a:r>
              <a:rPr lang="en-US" altLang="en-US" dirty="0" smtClean="0"/>
              <a:t>Can an adversary launch instances that will be co-resident with other user instances?</a:t>
            </a:r>
          </a:p>
          <a:p>
            <a:pPr marL="514350" indent="-514350">
              <a:buFont typeface="+mj-lt"/>
              <a:buAutoNum type="arabicPeriod"/>
            </a:pPr>
            <a:r>
              <a:rPr lang="en-US" altLang="en-US" dirty="0" smtClean="0"/>
              <a:t>Can an adversary exploit cross-VM information leakage once co-resident?</a:t>
            </a:r>
          </a:p>
          <a:p>
            <a:pPr marL="0" indent="0">
              <a:buNone/>
            </a:pPr>
            <a:r>
              <a:rPr lang="en-US" altLang="en-US" dirty="0" smtClean="0"/>
              <a:t>Answer: Yes to all</a:t>
            </a:r>
          </a:p>
          <a:p>
            <a:endParaRPr lang="en-US" altLang="en-US" dirty="0" smtClean="0"/>
          </a:p>
        </p:txBody>
      </p:sp>
    </p:spTree>
    <p:extLst>
      <p:ext uri="{BB962C8B-B14F-4D97-AF65-F5344CB8AC3E}">
        <p14:creationId xmlns:p14="http://schemas.microsoft.com/office/powerpoint/2010/main" val="1123319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6802">
                                            <p:txEl>
                                              <p:pRg st="4" end="4"/>
                                            </p:txEl>
                                          </p:spTgt>
                                        </p:tgtEl>
                                        <p:attrNameLst>
                                          <p:attrName>style.visibility</p:attrName>
                                        </p:attrNameLst>
                                      </p:cBhvr>
                                      <p:to>
                                        <p:strVal val="visible"/>
                                      </p:to>
                                    </p:set>
                                    <p:animEffect transition="in" filter="randombar(horizontal)">
                                      <p:cBhvr>
                                        <p:cTn id="7" dur="500"/>
                                        <p:tgtEl>
                                          <p:spTgt spid="768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Cartography Strategy</a:t>
            </a:r>
            <a:endParaRPr lang="en-US" dirty="0"/>
          </a:p>
        </p:txBody>
      </p:sp>
      <p:sp>
        <p:nvSpPr>
          <p:cNvPr id="3" name="Content Placeholder 2"/>
          <p:cNvSpPr>
            <a:spLocks noGrp="1"/>
          </p:cNvSpPr>
          <p:nvPr>
            <p:ph idx="1"/>
          </p:nvPr>
        </p:nvSpPr>
        <p:spPr/>
        <p:txBody>
          <a:bodyPr/>
          <a:lstStyle/>
          <a:p>
            <a:r>
              <a:rPr lang="en-US" dirty="0" smtClean="0">
                <a:solidFill>
                  <a:srgbClr val="FF0000"/>
                </a:solidFill>
              </a:rPr>
              <a:t>Map</a:t>
            </a:r>
            <a:r>
              <a:rPr lang="en-US" dirty="0" smtClean="0"/>
              <a:t> the cloud infrastructure to find where the target is located</a:t>
            </a:r>
          </a:p>
          <a:p>
            <a:r>
              <a:rPr lang="en-US" dirty="0" smtClean="0"/>
              <a:t>Use various </a:t>
            </a:r>
            <a:r>
              <a:rPr lang="en-US" dirty="0" smtClean="0">
                <a:solidFill>
                  <a:srgbClr val="FF0000"/>
                </a:solidFill>
              </a:rPr>
              <a:t>heuristics</a:t>
            </a:r>
            <a:r>
              <a:rPr lang="en-US" dirty="0" smtClean="0"/>
              <a:t> to determine co-residency of two VMs</a:t>
            </a:r>
          </a:p>
          <a:p>
            <a:r>
              <a:rPr lang="en-US" dirty="0" smtClean="0"/>
              <a:t>Launch </a:t>
            </a:r>
            <a:r>
              <a:rPr lang="en-US" dirty="0" smtClean="0">
                <a:solidFill>
                  <a:srgbClr val="FF0000"/>
                </a:solidFill>
              </a:rPr>
              <a:t>probe VMs</a:t>
            </a:r>
            <a:r>
              <a:rPr lang="en-US" dirty="0" smtClean="0"/>
              <a:t> trying to be co-resident with target VMs</a:t>
            </a:r>
          </a:p>
          <a:p>
            <a:r>
              <a:rPr lang="en-US" dirty="0" smtClean="0"/>
              <a:t>Exploit </a:t>
            </a:r>
            <a:r>
              <a:rPr lang="en-US" dirty="0" smtClean="0">
                <a:solidFill>
                  <a:srgbClr val="FF0000"/>
                </a:solidFill>
              </a:rPr>
              <a:t>cross-VM leakage </a:t>
            </a:r>
            <a:r>
              <a:rPr lang="en-US" dirty="0" smtClean="0"/>
              <a:t>to gather info about target</a:t>
            </a:r>
            <a:endParaRPr lang="en-US" dirty="0"/>
          </a:p>
        </p:txBody>
      </p:sp>
      <p:sp>
        <p:nvSpPr>
          <p:cNvPr id="6" name="Rectangle 5"/>
          <p:cNvSpPr/>
          <p:nvPr/>
        </p:nvSpPr>
        <p:spPr>
          <a:xfrm>
            <a:off x="195691" y="5733256"/>
            <a:ext cx="8820472" cy="646331"/>
          </a:xfrm>
          <a:prstGeom prst="rect">
            <a:avLst/>
          </a:prstGeom>
        </p:spPr>
        <p:txBody>
          <a:bodyPr wrap="square">
            <a:spAutoFit/>
          </a:bodyPr>
          <a:lstStyle/>
          <a:p>
            <a:r>
              <a:rPr lang="en-US" dirty="0">
                <a:solidFill>
                  <a:srgbClr val="C00000"/>
                </a:solidFill>
              </a:rPr>
              <a:t>Hey, You, Get Off of My Cloud: Exploring Information Leakage in Third-Party Compute Clouds</a:t>
            </a:r>
            <a:r>
              <a:rPr lang="en-US" dirty="0"/>
              <a:t>, </a:t>
            </a:r>
            <a:r>
              <a:rPr lang="en-US" dirty="0" err="1"/>
              <a:t>Ristenpart</a:t>
            </a:r>
            <a:r>
              <a:rPr lang="en-US" dirty="0"/>
              <a:t> et al., CCS 2009</a:t>
            </a:r>
          </a:p>
        </p:txBody>
      </p:sp>
    </p:spTree>
    <p:extLst>
      <p:ext uri="{BB962C8B-B14F-4D97-AF65-F5344CB8AC3E}">
        <p14:creationId xmlns:p14="http://schemas.microsoft.com/office/powerpoint/2010/main" val="4285105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Clouds extend the attack surface</a:t>
            </a:r>
            <a:endParaRPr lang="en-US" sz="4000" dirty="0"/>
          </a:p>
        </p:txBody>
      </p:sp>
      <p:sp>
        <p:nvSpPr>
          <p:cNvPr id="3" name="Content Placeholder 2"/>
          <p:cNvSpPr>
            <a:spLocks noGrp="1"/>
          </p:cNvSpPr>
          <p:nvPr>
            <p:ph idx="1"/>
          </p:nvPr>
        </p:nvSpPr>
        <p:spPr/>
        <p:txBody>
          <a:bodyPr>
            <a:normAutofit/>
          </a:bodyPr>
          <a:lstStyle/>
          <a:p>
            <a:r>
              <a:rPr lang="en-US" dirty="0"/>
              <a:t>An </a:t>
            </a:r>
            <a:r>
              <a:rPr lang="en-US" b="1" dirty="0"/>
              <a:t>attack surface </a:t>
            </a:r>
            <a:r>
              <a:rPr lang="en-US" dirty="0"/>
              <a:t>is a vulnerability in a system that malicious users may utilize</a:t>
            </a:r>
          </a:p>
          <a:p>
            <a:endParaRPr lang="en-US" dirty="0"/>
          </a:p>
          <a:p>
            <a:r>
              <a:rPr lang="en-US" dirty="0" smtClean="0"/>
              <a:t>How</a:t>
            </a:r>
            <a:r>
              <a:rPr lang="en-US" dirty="0" smtClean="0"/>
              <a:t>?</a:t>
            </a:r>
          </a:p>
          <a:p>
            <a:pPr lvl="1"/>
            <a:r>
              <a:rPr lang="en-US" dirty="0" smtClean="0"/>
              <a:t>By requiring users to communicate with the cloud over a public / insecure network</a:t>
            </a:r>
          </a:p>
          <a:p>
            <a:pPr lvl="1"/>
            <a:r>
              <a:rPr lang="en-US" dirty="0" smtClean="0"/>
              <a:t>By sharing the infrastructure among multiple users</a:t>
            </a:r>
          </a:p>
          <a:p>
            <a:pPr lvl="1"/>
            <a:endParaRPr lang="en-US" dirty="0"/>
          </a:p>
        </p:txBody>
      </p:sp>
    </p:spTree>
    <p:extLst>
      <p:ext uri="{BB962C8B-B14F-4D97-AF65-F5344CB8AC3E}">
        <p14:creationId xmlns:p14="http://schemas.microsoft.com/office/powerpoint/2010/main" val="263460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Attack Surfaces in Clouds</a:t>
            </a:r>
            <a:endParaRPr lang="en-US" sz="3600" dirty="0"/>
          </a:p>
        </p:txBody>
      </p:sp>
      <p:pic>
        <p:nvPicPr>
          <p:cNvPr id="10" name="Picture 9"/>
          <p:cNvPicPr>
            <a:picLocks noChangeAspect="1"/>
          </p:cNvPicPr>
          <p:nvPr/>
        </p:nvPicPr>
        <p:blipFill>
          <a:blip r:embed="rId2"/>
          <a:stretch>
            <a:fillRect/>
          </a:stretch>
        </p:blipFill>
        <p:spPr>
          <a:xfrm>
            <a:off x="914400" y="1676400"/>
            <a:ext cx="5676900" cy="3381323"/>
          </a:xfrm>
          <a:prstGeom prst="rect">
            <a:avLst/>
          </a:prstGeom>
        </p:spPr>
      </p:pic>
      <p:sp>
        <p:nvSpPr>
          <p:cNvPr id="11" name="TextBox 10"/>
          <p:cNvSpPr txBox="1"/>
          <p:nvPr/>
        </p:nvSpPr>
        <p:spPr>
          <a:xfrm>
            <a:off x="838200" y="5562600"/>
            <a:ext cx="7620000" cy="646331"/>
          </a:xfrm>
          <a:prstGeom prst="rect">
            <a:avLst/>
          </a:prstGeom>
          <a:noFill/>
        </p:spPr>
        <p:txBody>
          <a:bodyPr wrap="square" rtlCol="0">
            <a:spAutoFit/>
          </a:bodyPr>
          <a:lstStyle/>
          <a:p>
            <a:r>
              <a:rPr lang="en-US" dirty="0" smtClean="0"/>
              <a:t>Figure from: </a:t>
            </a:r>
            <a:r>
              <a:rPr lang="en-US" dirty="0" err="1" smtClean="0"/>
              <a:t>Gruschka</a:t>
            </a:r>
            <a:r>
              <a:rPr lang="en-US" dirty="0" smtClean="0"/>
              <a:t> et al., Attack Surfaces: A Taxonomy for Attacks on Cloud Services.</a:t>
            </a:r>
            <a:endParaRPr lang="en-US" dirty="0"/>
          </a:p>
        </p:txBody>
      </p:sp>
      <p:sp>
        <p:nvSpPr>
          <p:cNvPr id="12" name="TextBox 11"/>
          <p:cNvSpPr txBox="1"/>
          <p:nvPr/>
        </p:nvSpPr>
        <p:spPr>
          <a:xfrm>
            <a:off x="5562600" y="3429000"/>
            <a:ext cx="3124200" cy="923330"/>
          </a:xfrm>
          <a:prstGeom prst="rect">
            <a:avLst/>
          </a:prstGeom>
          <a:noFill/>
        </p:spPr>
        <p:txBody>
          <a:bodyPr wrap="square" rtlCol="0">
            <a:spAutoFit/>
          </a:bodyPr>
          <a:lstStyle/>
          <a:p>
            <a:r>
              <a:rPr lang="en-US" dirty="0" smtClean="0"/>
              <a:t>Cloud attack surfaces can be modeled using a 3 entity model (user, service, cloud)</a:t>
            </a:r>
            <a:endParaRPr lang="en-US" dirty="0"/>
          </a:p>
        </p:txBody>
      </p:sp>
    </p:spTree>
    <p:extLst>
      <p:ext uri="{BB962C8B-B14F-4D97-AF65-F5344CB8AC3E}">
        <p14:creationId xmlns:p14="http://schemas.microsoft.com/office/powerpoint/2010/main" val="34609610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Surface: 1</a:t>
            </a:r>
            <a:endParaRPr lang="en-US" dirty="0"/>
          </a:p>
        </p:txBody>
      </p:sp>
      <p:sp>
        <p:nvSpPr>
          <p:cNvPr id="3" name="Content Placeholder 2"/>
          <p:cNvSpPr>
            <a:spLocks noGrp="1"/>
          </p:cNvSpPr>
          <p:nvPr>
            <p:ph idx="1"/>
          </p:nvPr>
        </p:nvSpPr>
        <p:spPr/>
        <p:txBody>
          <a:bodyPr/>
          <a:lstStyle/>
          <a:p>
            <a:r>
              <a:rPr lang="en-US" dirty="0" smtClean="0"/>
              <a:t>Service interface exposed towards clients</a:t>
            </a:r>
          </a:p>
          <a:p>
            <a:endParaRPr lang="en-US" dirty="0"/>
          </a:p>
          <a:p>
            <a:r>
              <a:rPr lang="en-US" dirty="0" smtClean="0"/>
              <a:t>Possible attacks: Common attacks in client-server architectures</a:t>
            </a:r>
          </a:p>
          <a:p>
            <a:pPr lvl="1"/>
            <a:r>
              <a:rPr lang="en-US" dirty="0" smtClean="0"/>
              <a:t>E.g., Buffer overflow, SQL injection, privilege escalation</a:t>
            </a:r>
            <a:endParaRPr lang="en-US" dirty="0"/>
          </a:p>
        </p:txBody>
      </p:sp>
    </p:spTree>
    <p:extLst>
      <p:ext uri="{BB962C8B-B14F-4D97-AF65-F5344CB8AC3E}">
        <p14:creationId xmlns:p14="http://schemas.microsoft.com/office/powerpoint/2010/main" val="2379115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Cloud Computing Elements</a:t>
            </a:r>
            <a:endParaRPr lang="en-US" dirty="0"/>
          </a:p>
        </p:txBody>
      </p:sp>
      <p:sp>
        <p:nvSpPr>
          <p:cNvPr id="3" name="Slide Number Placeholder 2"/>
          <p:cNvSpPr>
            <a:spLocks noGrp="1"/>
          </p:cNvSpPr>
          <p:nvPr>
            <p:ph type="sldNum" sz="quarter" idx="11"/>
          </p:nvPr>
        </p:nvSpPr>
        <p:spPr/>
        <p:txBody>
          <a:bodyPr/>
          <a:lstStyle/>
          <a:p>
            <a:pPr>
              <a:defRPr/>
            </a:pPr>
            <a:fld id="{07803559-8231-B44F-AE9F-09E47266B9BD}" type="slidenum">
              <a:rPr lang="en-US" smtClean="0"/>
              <a:pPr>
                <a:defRPr/>
              </a:pPr>
              <a:t>3</a:t>
            </a:fld>
            <a:endParaRPr lang="en-US" dirty="0"/>
          </a:p>
        </p:txBody>
      </p:sp>
      <p:pic>
        <p:nvPicPr>
          <p:cNvPr id="7" name="Picture 6"/>
          <p:cNvPicPr>
            <a:picLocks noChangeAspect="1"/>
          </p:cNvPicPr>
          <p:nvPr/>
        </p:nvPicPr>
        <p:blipFill>
          <a:blip r:embed="rId3"/>
          <a:stretch>
            <a:fillRect/>
          </a:stretch>
        </p:blipFill>
        <p:spPr>
          <a:xfrm>
            <a:off x="1115616" y="1196752"/>
            <a:ext cx="6705600" cy="1676400"/>
          </a:xfrm>
          <a:prstGeom prst="rect">
            <a:avLst/>
          </a:prstGeom>
        </p:spPr>
      </p:pic>
      <p:pic>
        <p:nvPicPr>
          <p:cNvPr id="9" name="Picture 8"/>
          <p:cNvPicPr>
            <a:picLocks noChangeAspect="1"/>
          </p:cNvPicPr>
          <p:nvPr/>
        </p:nvPicPr>
        <p:blipFill>
          <a:blip r:embed="rId4"/>
          <a:stretch>
            <a:fillRect/>
          </a:stretch>
        </p:blipFill>
        <p:spPr>
          <a:xfrm>
            <a:off x="1043608" y="2924944"/>
            <a:ext cx="6743700" cy="1651000"/>
          </a:xfrm>
          <a:prstGeom prst="rect">
            <a:avLst/>
          </a:prstGeom>
        </p:spPr>
      </p:pic>
      <p:pic>
        <p:nvPicPr>
          <p:cNvPr id="10" name="Picture 9"/>
          <p:cNvPicPr>
            <a:picLocks noChangeAspect="1"/>
          </p:cNvPicPr>
          <p:nvPr/>
        </p:nvPicPr>
        <p:blipFill>
          <a:blip r:embed="rId5"/>
          <a:stretch>
            <a:fillRect/>
          </a:stretch>
        </p:blipFill>
        <p:spPr>
          <a:xfrm>
            <a:off x="1043608" y="4653136"/>
            <a:ext cx="6756400" cy="1701800"/>
          </a:xfrm>
          <a:prstGeom prst="rect">
            <a:avLst/>
          </a:prstGeom>
        </p:spPr>
      </p:pic>
    </p:spTree>
    <p:extLst>
      <p:ext uri="{BB962C8B-B14F-4D97-AF65-F5344CB8AC3E}">
        <p14:creationId xmlns:p14="http://schemas.microsoft.com/office/powerpoint/2010/main" val="2939279679"/>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Surface: 2</a:t>
            </a:r>
            <a:endParaRPr lang="en-US" dirty="0"/>
          </a:p>
        </p:txBody>
      </p:sp>
      <p:sp>
        <p:nvSpPr>
          <p:cNvPr id="3" name="Content Placeholder 2"/>
          <p:cNvSpPr>
            <a:spLocks noGrp="1"/>
          </p:cNvSpPr>
          <p:nvPr>
            <p:ph idx="1"/>
          </p:nvPr>
        </p:nvSpPr>
        <p:spPr/>
        <p:txBody>
          <a:bodyPr/>
          <a:lstStyle/>
          <a:p>
            <a:r>
              <a:rPr lang="en-US" dirty="0" smtClean="0"/>
              <a:t>User exposed to the </a:t>
            </a:r>
            <a:r>
              <a:rPr lang="en-US" dirty="0" smtClean="0"/>
              <a:t>service</a:t>
            </a:r>
          </a:p>
          <a:p>
            <a:endParaRPr lang="en-US" dirty="0" smtClean="0"/>
          </a:p>
          <a:p>
            <a:r>
              <a:rPr lang="en-US" dirty="0" smtClean="0"/>
              <a:t>Common attacks</a:t>
            </a:r>
          </a:p>
          <a:p>
            <a:pPr lvl="1"/>
            <a:r>
              <a:rPr lang="en-US" dirty="0" smtClean="0"/>
              <a:t>E.g., SSL certificate spoofing, phishing</a:t>
            </a:r>
          </a:p>
        </p:txBody>
      </p:sp>
    </p:spTree>
    <p:extLst>
      <p:ext uri="{BB962C8B-B14F-4D97-AF65-F5344CB8AC3E}">
        <p14:creationId xmlns:p14="http://schemas.microsoft.com/office/powerpoint/2010/main" val="1112342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a:t>
            </a:r>
            <a:r>
              <a:rPr lang="en-US" dirty="0"/>
              <a:t>S</a:t>
            </a:r>
            <a:r>
              <a:rPr lang="en-US" dirty="0" smtClean="0"/>
              <a:t>urface: 3</a:t>
            </a:r>
            <a:endParaRPr lang="en-US" dirty="0"/>
          </a:p>
        </p:txBody>
      </p:sp>
      <p:sp>
        <p:nvSpPr>
          <p:cNvPr id="3" name="Content Placeholder 2"/>
          <p:cNvSpPr>
            <a:spLocks noGrp="1"/>
          </p:cNvSpPr>
          <p:nvPr>
            <p:ph idx="1"/>
          </p:nvPr>
        </p:nvSpPr>
        <p:spPr/>
        <p:txBody>
          <a:bodyPr/>
          <a:lstStyle/>
          <a:p>
            <a:r>
              <a:rPr lang="en-US" dirty="0" smtClean="0"/>
              <a:t>Cloud resources/interfaces exposed to service</a:t>
            </a:r>
          </a:p>
          <a:p>
            <a:endParaRPr lang="en-US" dirty="0"/>
          </a:p>
          <a:p>
            <a:r>
              <a:rPr lang="en-US" dirty="0" smtClean="0"/>
              <a:t>Attacks run by service on cloud infrastructure</a:t>
            </a:r>
          </a:p>
          <a:p>
            <a:endParaRPr lang="en-US" dirty="0"/>
          </a:p>
          <a:p>
            <a:pPr lvl="1"/>
            <a:r>
              <a:rPr lang="en-US" dirty="0" smtClean="0"/>
              <a:t>E.g., Resource exhaustion, </a:t>
            </a:r>
            <a:r>
              <a:rPr lang="en-US" dirty="0" err="1" smtClean="0"/>
              <a:t>DoS</a:t>
            </a:r>
            <a:endParaRPr lang="en-US" dirty="0"/>
          </a:p>
        </p:txBody>
      </p:sp>
    </p:spTree>
    <p:extLst>
      <p:ext uri="{BB962C8B-B14F-4D97-AF65-F5344CB8AC3E}">
        <p14:creationId xmlns:p14="http://schemas.microsoft.com/office/powerpoint/2010/main" val="208481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Surface: 4</a:t>
            </a:r>
            <a:endParaRPr lang="en-US" dirty="0"/>
          </a:p>
        </p:txBody>
      </p:sp>
      <p:sp>
        <p:nvSpPr>
          <p:cNvPr id="3" name="Content Placeholder 2"/>
          <p:cNvSpPr>
            <a:spLocks noGrp="1"/>
          </p:cNvSpPr>
          <p:nvPr>
            <p:ph idx="1"/>
          </p:nvPr>
        </p:nvSpPr>
        <p:spPr/>
        <p:txBody>
          <a:bodyPr/>
          <a:lstStyle/>
          <a:p>
            <a:r>
              <a:rPr lang="en-US" dirty="0" smtClean="0"/>
              <a:t>Service interface exposed to cloud</a:t>
            </a:r>
          </a:p>
          <a:p>
            <a:endParaRPr lang="en-US" dirty="0"/>
          </a:p>
          <a:p>
            <a:r>
              <a:rPr lang="en-US" dirty="0" smtClean="0"/>
              <a:t>Privacy attack</a:t>
            </a:r>
          </a:p>
          <a:p>
            <a:r>
              <a:rPr lang="en-US" dirty="0" smtClean="0"/>
              <a:t>Data integrity attack</a:t>
            </a:r>
          </a:p>
          <a:p>
            <a:r>
              <a:rPr lang="en-US" dirty="0" smtClean="0"/>
              <a:t>Data confidentiality attack</a:t>
            </a:r>
            <a:endParaRPr lang="en-US" dirty="0"/>
          </a:p>
        </p:txBody>
      </p:sp>
    </p:spTree>
    <p:extLst>
      <p:ext uri="{BB962C8B-B14F-4D97-AF65-F5344CB8AC3E}">
        <p14:creationId xmlns:p14="http://schemas.microsoft.com/office/powerpoint/2010/main" val="511830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Surface: 5</a:t>
            </a:r>
            <a:endParaRPr lang="en-US" dirty="0"/>
          </a:p>
        </p:txBody>
      </p:sp>
      <p:sp>
        <p:nvSpPr>
          <p:cNvPr id="3" name="Content Placeholder 2"/>
          <p:cNvSpPr>
            <a:spLocks noGrp="1"/>
          </p:cNvSpPr>
          <p:nvPr>
            <p:ph idx="1"/>
          </p:nvPr>
        </p:nvSpPr>
        <p:spPr/>
        <p:txBody>
          <a:bodyPr/>
          <a:lstStyle/>
          <a:p>
            <a:r>
              <a:rPr lang="en-US" dirty="0" smtClean="0"/>
              <a:t>Cloud interface exposed to users</a:t>
            </a:r>
          </a:p>
          <a:p>
            <a:endParaRPr lang="en-US" dirty="0"/>
          </a:p>
          <a:p>
            <a:r>
              <a:rPr lang="en-US" dirty="0" smtClean="0"/>
              <a:t>Attacks on cloud control</a:t>
            </a:r>
            <a:endParaRPr lang="en-US" dirty="0"/>
          </a:p>
        </p:txBody>
      </p:sp>
    </p:spTree>
    <p:extLst>
      <p:ext uri="{BB962C8B-B14F-4D97-AF65-F5344CB8AC3E}">
        <p14:creationId xmlns:p14="http://schemas.microsoft.com/office/powerpoint/2010/main" val="8794487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Surface: 6</a:t>
            </a:r>
            <a:endParaRPr lang="en-US" dirty="0"/>
          </a:p>
        </p:txBody>
      </p:sp>
      <p:sp>
        <p:nvSpPr>
          <p:cNvPr id="3" name="Content Placeholder 2"/>
          <p:cNvSpPr>
            <a:spLocks noGrp="1"/>
          </p:cNvSpPr>
          <p:nvPr>
            <p:ph idx="1"/>
          </p:nvPr>
        </p:nvSpPr>
        <p:spPr/>
        <p:txBody>
          <a:bodyPr/>
          <a:lstStyle/>
          <a:p>
            <a:r>
              <a:rPr lang="en-US" dirty="0" smtClean="0"/>
              <a:t>User exposed to cloud</a:t>
            </a:r>
          </a:p>
          <a:p>
            <a:endParaRPr lang="en-US" dirty="0"/>
          </a:p>
          <a:p>
            <a:r>
              <a:rPr lang="en-US" dirty="0" smtClean="0"/>
              <a:t>How much the cloud can learn about a user?</a:t>
            </a:r>
          </a:p>
          <a:p>
            <a:endParaRPr lang="en-US" dirty="0"/>
          </a:p>
        </p:txBody>
      </p:sp>
    </p:spTree>
    <p:extLst>
      <p:ext uri="{BB962C8B-B14F-4D97-AF65-F5344CB8AC3E}">
        <p14:creationId xmlns:p14="http://schemas.microsoft.com/office/powerpoint/2010/main" val="1758674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z="2800" dirty="0" smtClean="0"/>
              <a:t>Problems Associated with Cloud Computing</a:t>
            </a:r>
            <a:endParaRPr lang="en-US" altLang="en-US" sz="2800" dirty="0" smtClean="0"/>
          </a:p>
        </p:txBody>
      </p:sp>
      <p:sp>
        <p:nvSpPr>
          <p:cNvPr id="16387" name="Rectangle 3"/>
          <p:cNvSpPr>
            <a:spLocks noGrp="1" noChangeArrowheads="1"/>
          </p:cNvSpPr>
          <p:nvPr>
            <p:ph idx="1"/>
          </p:nvPr>
        </p:nvSpPr>
        <p:spPr>
          <a:xfrm>
            <a:off x="457200" y="1295401"/>
            <a:ext cx="8075240" cy="4830763"/>
          </a:xfrm>
        </p:spPr>
        <p:txBody>
          <a:bodyPr/>
          <a:lstStyle/>
          <a:p>
            <a:r>
              <a:rPr lang="en-US" altLang="en-US" dirty="0" smtClean="0"/>
              <a:t>Most security problems stem from:</a:t>
            </a:r>
          </a:p>
          <a:p>
            <a:pPr lvl="1"/>
            <a:r>
              <a:rPr lang="en-US" altLang="en-US" dirty="0" smtClean="0"/>
              <a:t>Loss of control</a:t>
            </a:r>
          </a:p>
          <a:p>
            <a:pPr lvl="1"/>
            <a:r>
              <a:rPr lang="en-US" altLang="en-US" dirty="0" smtClean="0"/>
              <a:t>Lack of trust (mechanisms)</a:t>
            </a:r>
          </a:p>
          <a:p>
            <a:pPr lvl="1"/>
            <a:r>
              <a:rPr lang="en-US" altLang="en-US" dirty="0" smtClean="0"/>
              <a:t>Multi-tenancy</a:t>
            </a:r>
          </a:p>
          <a:p>
            <a:pPr lvl="1"/>
            <a:endParaRPr lang="en-US" altLang="en-US" dirty="0" smtClean="0"/>
          </a:p>
          <a:p>
            <a:r>
              <a:rPr lang="en-US" altLang="en-US" dirty="0" smtClean="0"/>
              <a:t>These problems exist mainly in 3</a:t>
            </a:r>
            <a:r>
              <a:rPr lang="en-US" altLang="en-US" baseline="30000" dirty="0" smtClean="0"/>
              <a:t>rd</a:t>
            </a:r>
            <a:r>
              <a:rPr lang="en-US" altLang="en-US" dirty="0" smtClean="0"/>
              <a:t> party management models</a:t>
            </a:r>
          </a:p>
          <a:p>
            <a:pPr lvl="1"/>
            <a:r>
              <a:rPr lang="en-US" altLang="en-US" dirty="0" smtClean="0"/>
              <a:t>Self-managed clouds still have security issues, but not related to above</a:t>
            </a:r>
          </a:p>
          <a:p>
            <a:pPr lvl="1"/>
            <a:endParaRPr lang="en-US" altLang="en-US" dirty="0" smtClean="0"/>
          </a:p>
        </p:txBody>
      </p:sp>
    </p:spTree>
    <p:extLst>
      <p:ext uri="{BB962C8B-B14F-4D97-AF65-F5344CB8AC3E}">
        <p14:creationId xmlns:p14="http://schemas.microsoft.com/office/powerpoint/2010/main" val="2226917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smtClean="0">
                <a:ea typeface="+mj-ea"/>
              </a:rPr>
              <a:t>Loss of Control in the Cloud</a:t>
            </a:r>
          </a:p>
        </p:txBody>
      </p:sp>
      <p:sp>
        <p:nvSpPr>
          <p:cNvPr id="20483" name="Rectangle 3"/>
          <p:cNvSpPr>
            <a:spLocks noGrp="1" noChangeArrowheads="1"/>
          </p:cNvSpPr>
          <p:nvPr>
            <p:ph type="body" idx="1"/>
          </p:nvPr>
        </p:nvSpPr>
        <p:spPr/>
        <p:txBody>
          <a:bodyPr/>
          <a:lstStyle/>
          <a:p>
            <a:pPr eaLnBrk="1" hangingPunct="1"/>
            <a:r>
              <a:rPr lang="en-US" altLang="en-US" sz="2800" smtClean="0">
                <a:solidFill>
                  <a:srgbClr val="1E1C11"/>
                </a:solidFill>
                <a:ea typeface="ＭＳ Ｐゴシック" panose="020B0600070205080204" pitchFamily="34" charset="-128"/>
              </a:rPr>
              <a:t>Consumer’s loss of control</a:t>
            </a:r>
          </a:p>
          <a:p>
            <a:pPr lvl="1" eaLnBrk="1" hangingPunct="1"/>
            <a:r>
              <a:rPr lang="en-US" altLang="en-US" smtClean="0">
                <a:solidFill>
                  <a:srgbClr val="1E1C11"/>
                </a:solidFill>
                <a:ea typeface="ＭＳ Ｐゴシック" panose="020B0600070205080204" pitchFamily="34" charset="-128"/>
              </a:rPr>
              <a:t>Data, applications, resources are located with provider</a:t>
            </a:r>
          </a:p>
          <a:p>
            <a:pPr lvl="1" eaLnBrk="1" hangingPunct="1"/>
            <a:r>
              <a:rPr lang="en-US" altLang="en-US" smtClean="0">
                <a:solidFill>
                  <a:srgbClr val="1E1C11"/>
                </a:solidFill>
                <a:ea typeface="ＭＳ Ｐゴシック" panose="020B0600070205080204" pitchFamily="34" charset="-128"/>
              </a:rPr>
              <a:t>User identity management is handled by the cloud</a:t>
            </a:r>
          </a:p>
          <a:p>
            <a:pPr lvl="1" eaLnBrk="1" hangingPunct="1"/>
            <a:r>
              <a:rPr lang="en-US" altLang="en-US" smtClean="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smtClean="0">
                <a:solidFill>
                  <a:srgbClr val="1E1C11"/>
                </a:solidFill>
                <a:ea typeface="ＭＳ Ｐゴシック" panose="020B0600070205080204" pitchFamily="34" charset="-128"/>
              </a:rPr>
              <a:t>Consumer relies on provider to ensure</a:t>
            </a:r>
          </a:p>
          <a:p>
            <a:pPr lvl="2" eaLnBrk="1" hangingPunct="1"/>
            <a:r>
              <a:rPr lang="en-US" altLang="en-US" smtClean="0">
                <a:solidFill>
                  <a:srgbClr val="1E1C11"/>
                </a:solidFill>
                <a:ea typeface="ＭＳ Ｐゴシック" panose="020B0600070205080204" pitchFamily="34" charset="-128"/>
              </a:rPr>
              <a:t>Data security and privacy</a:t>
            </a:r>
          </a:p>
          <a:p>
            <a:pPr lvl="2" eaLnBrk="1" hangingPunct="1"/>
            <a:r>
              <a:rPr lang="en-US" altLang="en-US" smtClean="0">
                <a:solidFill>
                  <a:srgbClr val="1E1C11"/>
                </a:solidFill>
                <a:ea typeface="ＭＳ Ｐゴシック" panose="020B0600070205080204" pitchFamily="34" charset="-128"/>
              </a:rPr>
              <a:t>Resource availability</a:t>
            </a:r>
          </a:p>
          <a:p>
            <a:pPr lvl="2" eaLnBrk="1" hangingPunct="1"/>
            <a:r>
              <a:rPr lang="en-US" altLang="en-US" smtClean="0">
                <a:solidFill>
                  <a:srgbClr val="1E1C11"/>
                </a:solidFill>
                <a:ea typeface="ＭＳ Ｐゴシック" panose="020B0600070205080204" pitchFamily="34" charset="-128"/>
              </a:rPr>
              <a:t>Monitoring and repairing of services/resources</a:t>
            </a:r>
          </a:p>
          <a:p>
            <a:pPr eaLnBrk="1" hangingPunct="1"/>
            <a:endParaRPr lang="en-US" altLang="en-US" sz="2800" smtClean="0">
              <a:solidFill>
                <a:srgbClr val="1E1C11"/>
              </a:solidFill>
              <a:ea typeface="ＭＳ Ｐゴシック" panose="020B0600070205080204" pitchFamily="34" charset="-128"/>
            </a:endParaRPr>
          </a:p>
        </p:txBody>
      </p:sp>
    </p:spTree>
    <p:extLst>
      <p:ext uri="{BB962C8B-B14F-4D97-AF65-F5344CB8AC3E}">
        <p14:creationId xmlns:p14="http://schemas.microsoft.com/office/powerpoint/2010/main" val="1708859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0483">
                                            <p:txEl>
                                              <p:pRg st="4" end="4"/>
                                            </p:txEl>
                                          </p:spTgt>
                                        </p:tgtEl>
                                        <p:attrNameLst>
                                          <p:attrName>style.visibility</p:attrName>
                                        </p:attrNameLst>
                                      </p:cBhvr>
                                      <p:to>
                                        <p:strVal val="visible"/>
                                      </p:to>
                                    </p:set>
                                    <p:animEffect transition="in" filter="randombar(horizontal)">
                                      <p:cBhvr>
                                        <p:cTn id="7" dur="500"/>
                                        <p:tgtEl>
                                          <p:spTgt spid="2048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483">
                                            <p:txEl>
                                              <p:pRg st="5" end="5"/>
                                            </p:txEl>
                                          </p:spTgt>
                                        </p:tgtEl>
                                        <p:attrNameLst>
                                          <p:attrName>style.visibility</p:attrName>
                                        </p:attrNameLst>
                                      </p:cBhvr>
                                      <p:to>
                                        <p:strVal val="visible"/>
                                      </p:to>
                                    </p:set>
                                    <p:animEffect transition="in" filter="randombar(horizontal)">
                                      <p:cBhvr>
                                        <p:cTn id="10" dur="500"/>
                                        <p:tgtEl>
                                          <p:spTgt spid="2048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animEffect transition="in" filter="randombar(horizontal)">
                                      <p:cBhvr>
                                        <p:cTn id="13" dur="500"/>
                                        <p:tgtEl>
                                          <p:spTgt spid="20483">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0483">
                                            <p:txEl>
                                              <p:pRg st="7" end="7"/>
                                            </p:txEl>
                                          </p:spTgt>
                                        </p:tgtEl>
                                        <p:attrNameLst>
                                          <p:attrName>style.visibility</p:attrName>
                                        </p:attrNameLst>
                                      </p:cBhvr>
                                      <p:to>
                                        <p:strVal val="visible"/>
                                      </p:to>
                                    </p:set>
                                    <p:animEffect transition="in" filter="randombar(horizontal)">
                                      <p:cBhvr>
                                        <p:cTn id="16" dur="500"/>
                                        <p:tgtEl>
                                          <p:spTgt spid="2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dirty="0" smtClean="0">
                <a:ea typeface="+mj-ea"/>
              </a:rPr>
              <a:t>Lack of Trust in the Cloud</a:t>
            </a:r>
          </a:p>
        </p:txBody>
      </p:sp>
      <p:sp>
        <p:nvSpPr>
          <p:cNvPr id="19459" name="Rectangle 3"/>
          <p:cNvSpPr>
            <a:spLocks noGrp="1" noChangeArrowheads="1"/>
          </p:cNvSpPr>
          <p:nvPr>
            <p:ph type="body" idx="1"/>
          </p:nvPr>
        </p:nvSpPr>
        <p:spPr/>
        <p:txBody>
          <a:bodyPr/>
          <a:lstStyle/>
          <a:p>
            <a:pPr eaLnBrk="1" hangingPunct="1">
              <a:lnSpc>
                <a:spcPct val="80000"/>
              </a:lnSpc>
            </a:pPr>
            <a:r>
              <a:rPr lang="en-US" altLang="en-US" smtClean="0">
                <a:solidFill>
                  <a:srgbClr val="1E1C11"/>
                </a:solidFill>
                <a:ea typeface="ＭＳ Ｐゴシック" panose="020B0600070205080204" pitchFamily="34" charset="-128"/>
              </a:rPr>
              <a:t>Trusting a third party requires taking risks</a:t>
            </a:r>
          </a:p>
          <a:p>
            <a:pPr eaLnBrk="1" hangingPunct="1">
              <a:lnSpc>
                <a:spcPct val="80000"/>
              </a:lnSpc>
            </a:pPr>
            <a:endParaRPr lang="en-US" altLang="en-US" smtClean="0">
              <a:solidFill>
                <a:srgbClr val="1E1C11"/>
              </a:solidFill>
              <a:ea typeface="ＭＳ Ｐゴシック" panose="020B0600070205080204" pitchFamily="34" charset="-128"/>
            </a:endParaRPr>
          </a:p>
          <a:p>
            <a:pPr eaLnBrk="1" hangingPunct="1">
              <a:lnSpc>
                <a:spcPct val="80000"/>
              </a:lnSpc>
            </a:pPr>
            <a:r>
              <a:rPr lang="en-US" altLang="en-US" sz="2800" smtClean="0">
                <a:solidFill>
                  <a:srgbClr val="1E1C11"/>
                </a:solidFill>
                <a:ea typeface="ＭＳ Ｐゴシック" panose="020B0600070205080204" pitchFamily="34" charset="-128"/>
              </a:rPr>
              <a:t>Defining trust and risk</a:t>
            </a:r>
          </a:p>
          <a:p>
            <a:pPr lvl="1" eaLnBrk="1" hangingPunct="1">
              <a:lnSpc>
                <a:spcPct val="80000"/>
              </a:lnSpc>
            </a:pPr>
            <a:r>
              <a:rPr lang="en-US" altLang="en-US" smtClean="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smtClean="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smtClean="0">
                <a:solidFill>
                  <a:srgbClr val="1E1C11"/>
                </a:solidFill>
                <a:ea typeface="ＭＳ Ｐゴシック" panose="020B0600070205080204" pitchFamily="34" charset="-128"/>
              </a:rPr>
              <a:t>Need for trust arises only in risky situations </a:t>
            </a:r>
          </a:p>
          <a:p>
            <a:pPr lvl="1" eaLnBrk="1" hangingPunct="1">
              <a:lnSpc>
                <a:spcPct val="80000"/>
              </a:lnSpc>
            </a:pPr>
            <a:endParaRPr lang="en-US" altLang="en-US" smtClean="0">
              <a:solidFill>
                <a:srgbClr val="1E1C11"/>
              </a:solidFill>
              <a:ea typeface="ＭＳ Ｐゴシック" panose="020B0600070205080204" pitchFamily="34" charset="-128"/>
            </a:endParaRPr>
          </a:p>
          <a:p>
            <a:pPr eaLnBrk="1" hangingPunct="1">
              <a:lnSpc>
                <a:spcPct val="80000"/>
              </a:lnSpc>
            </a:pPr>
            <a:r>
              <a:rPr lang="en-US" altLang="en-US" sz="2800" smtClean="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smtClean="0">
                <a:solidFill>
                  <a:srgbClr val="1E1C11"/>
                </a:solidFill>
                <a:ea typeface="ＭＳ Ｐゴシック" panose="020B0600070205080204" pitchFamily="34" charset="-128"/>
              </a:rPr>
              <a:t>Hard to balance trust and risk</a:t>
            </a:r>
          </a:p>
          <a:p>
            <a:pPr lvl="1" eaLnBrk="1" hangingPunct="1">
              <a:lnSpc>
                <a:spcPct val="80000"/>
              </a:lnSpc>
            </a:pPr>
            <a:r>
              <a:rPr lang="en-US" altLang="en-US" smtClean="0">
                <a:solidFill>
                  <a:srgbClr val="1E1C11"/>
                </a:solidFill>
                <a:ea typeface="ＭＳ Ｐゴシック" panose="020B0600070205080204" pitchFamily="34" charset="-128"/>
              </a:rPr>
              <a:t>e.g. Key Escrow (Clipper chip)</a:t>
            </a:r>
          </a:p>
          <a:p>
            <a:pPr lvl="1" eaLnBrk="1" hangingPunct="1">
              <a:lnSpc>
                <a:spcPct val="80000"/>
              </a:lnSpc>
            </a:pPr>
            <a:r>
              <a:rPr lang="en-US" altLang="en-US" smtClean="0">
                <a:solidFill>
                  <a:srgbClr val="1E1C11"/>
                </a:solidFill>
                <a:ea typeface="ＭＳ Ｐゴシック" panose="020B0600070205080204" pitchFamily="34" charset="-128"/>
              </a:rPr>
              <a:t>Is the cloud headed toward the same path?</a:t>
            </a:r>
          </a:p>
        </p:txBody>
      </p:sp>
    </p:spTree>
    <p:extLst>
      <p:ext uri="{BB962C8B-B14F-4D97-AF65-F5344CB8AC3E}">
        <p14:creationId xmlns:p14="http://schemas.microsoft.com/office/powerpoint/2010/main" val="2221414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sz="4000" dirty="0" smtClean="0">
                <a:ea typeface="+mj-ea"/>
              </a:rPr>
              <a:t>Multi-tenancy Issues in the Cloud</a:t>
            </a:r>
          </a:p>
        </p:txBody>
      </p:sp>
      <p:sp>
        <p:nvSpPr>
          <p:cNvPr id="21507" name="Rectangle 3"/>
          <p:cNvSpPr>
            <a:spLocks noGrp="1" noChangeArrowheads="1"/>
          </p:cNvSpPr>
          <p:nvPr>
            <p:ph type="body" idx="1"/>
          </p:nvPr>
        </p:nvSpPr>
        <p:spPr/>
        <p:txBody>
          <a:bodyPr/>
          <a:lstStyle/>
          <a:p>
            <a:pPr eaLnBrk="1" hangingPunct="1"/>
            <a:r>
              <a:rPr lang="en-US" altLang="en-US" sz="2400" dirty="0" smtClean="0">
                <a:solidFill>
                  <a:srgbClr val="1E1C11"/>
                </a:solidFill>
                <a:ea typeface="ＭＳ Ｐゴシック" panose="020B0600070205080204" pitchFamily="34" charset="-128"/>
              </a:rPr>
              <a:t>Conflict between tenants’ opposing goals</a:t>
            </a:r>
          </a:p>
          <a:p>
            <a:pPr lvl="1" eaLnBrk="1" hangingPunct="1"/>
            <a:r>
              <a:rPr lang="en-US" altLang="en-US" sz="2400" dirty="0" smtClean="0">
                <a:solidFill>
                  <a:srgbClr val="1E1C11"/>
                </a:solidFill>
                <a:ea typeface="ＭＳ Ｐゴシック" panose="020B0600070205080204" pitchFamily="34" charset="-128"/>
              </a:rPr>
              <a:t>Tenants share a pool of resources and have opposing goals</a:t>
            </a:r>
          </a:p>
          <a:p>
            <a:pPr eaLnBrk="1" hangingPunct="1"/>
            <a:r>
              <a:rPr lang="en-US" altLang="en-US" sz="2400" dirty="0" smtClean="0">
                <a:solidFill>
                  <a:srgbClr val="1E1C11"/>
                </a:solidFill>
                <a:ea typeface="ＭＳ Ｐゴシック" panose="020B0600070205080204" pitchFamily="34" charset="-128"/>
              </a:rPr>
              <a:t>How does multi-tenancy deal with conflict of interest?</a:t>
            </a:r>
          </a:p>
          <a:p>
            <a:pPr lvl="1" eaLnBrk="1" hangingPunct="1"/>
            <a:r>
              <a:rPr lang="en-US" altLang="en-US" sz="2400" dirty="0" smtClean="0">
                <a:solidFill>
                  <a:srgbClr val="1E1C11"/>
                </a:solidFill>
                <a:ea typeface="ＭＳ Ｐゴシック" panose="020B0600070205080204" pitchFamily="34" charset="-128"/>
              </a:rPr>
              <a:t>Can tenants get along together and ‘play nicely’ ?</a:t>
            </a:r>
          </a:p>
          <a:p>
            <a:pPr lvl="1" eaLnBrk="1" hangingPunct="1"/>
            <a:r>
              <a:rPr lang="en-US" altLang="en-US" sz="2400" dirty="0" smtClean="0">
                <a:solidFill>
                  <a:srgbClr val="1E1C11"/>
                </a:solidFill>
                <a:ea typeface="ＭＳ Ｐゴシック" panose="020B0600070205080204" pitchFamily="34" charset="-128"/>
              </a:rPr>
              <a:t>If they can’t, can we isolate them?</a:t>
            </a:r>
          </a:p>
          <a:p>
            <a:pPr eaLnBrk="1" hangingPunct="1"/>
            <a:r>
              <a:rPr lang="en-US" altLang="en-US" sz="2400" dirty="0" smtClean="0">
                <a:solidFill>
                  <a:srgbClr val="1E1C11"/>
                </a:solidFill>
                <a:ea typeface="ＭＳ Ｐゴシック" panose="020B0600070205080204" pitchFamily="34" charset="-128"/>
              </a:rPr>
              <a:t>How to provide separation between tenants?</a:t>
            </a:r>
          </a:p>
          <a:p>
            <a:pPr eaLnBrk="1" hangingPunct="1"/>
            <a:endParaRPr lang="en-US" altLang="en-US" sz="2400" dirty="0" smtClean="0">
              <a:solidFill>
                <a:srgbClr val="1E1C11"/>
              </a:solidFill>
              <a:ea typeface="ＭＳ Ｐゴシック" panose="020B0600070205080204" pitchFamily="34" charset="-128"/>
            </a:endParaRPr>
          </a:p>
          <a:p>
            <a:pPr eaLnBrk="1" hangingPunct="1"/>
            <a:r>
              <a:rPr lang="en-US" altLang="en-US" sz="2400" dirty="0" smtClean="0">
                <a:solidFill>
                  <a:srgbClr val="1E1C11"/>
                </a:solidFill>
                <a:ea typeface="ＭＳ Ｐゴシック" panose="020B0600070205080204" pitchFamily="34" charset="-128"/>
              </a:rPr>
              <a:t>Cloud Computing brings new threats</a:t>
            </a:r>
          </a:p>
          <a:p>
            <a:pPr lvl="1" eaLnBrk="1" hangingPunct="1"/>
            <a:r>
              <a:rPr lang="en-US" altLang="en-US" sz="2400" dirty="0" smtClean="0">
                <a:solidFill>
                  <a:srgbClr val="1E1C11"/>
                </a:solidFill>
                <a:ea typeface="ＭＳ Ｐゴシック" panose="020B0600070205080204" pitchFamily="34" charset="-128"/>
              </a:rPr>
              <a:t>Multiple independent users share the same physical infrastructure</a:t>
            </a:r>
          </a:p>
          <a:p>
            <a:pPr lvl="1" eaLnBrk="1" hangingPunct="1"/>
            <a:r>
              <a:rPr lang="en-US" altLang="en-US" sz="2400" dirty="0" smtClean="0">
                <a:solidFill>
                  <a:srgbClr val="1E1C11"/>
                </a:solidFill>
                <a:ea typeface="ＭＳ Ｐゴシック" panose="020B0600070205080204" pitchFamily="34" charset="-128"/>
              </a:rPr>
              <a:t>Thus an attacker can legitimately be in the same physical machine as the </a:t>
            </a:r>
            <a:r>
              <a:rPr lang="en-US" altLang="en-US" sz="2400" dirty="0" smtClean="0">
                <a:solidFill>
                  <a:srgbClr val="1E1C11"/>
                </a:solidFill>
                <a:ea typeface="ＭＳ Ｐゴシック" panose="020B0600070205080204" pitchFamily="34" charset="-128"/>
              </a:rPr>
              <a:t>target</a:t>
            </a:r>
            <a:endParaRPr lang="en-US" altLang="en-US" sz="3200" dirty="0" smtClean="0">
              <a:solidFill>
                <a:srgbClr val="1E1C11"/>
              </a:solidFill>
              <a:ea typeface="ＭＳ Ｐゴシック" panose="020B0600070205080204" pitchFamily="34" charset="-128"/>
            </a:endParaRPr>
          </a:p>
        </p:txBody>
      </p:sp>
    </p:spTree>
    <p:extLst>
      <p:ext uri="{BB962C8B-B14F-4D97-AF65-F5344CB8AC3E}">
        <p14:creationId xmlns:p14="http://schemas.microsoft.com/office/powerpoint/2010/main" val="3331438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smtClean="0"/>
              <a:t>Cloud Security Issues</a:t>
            </a:r>
            <a:endParaRPr lang="en-US" altLang="en-US" dirty="0" smtClean="0"/>
          </a:p>
        </p:txBody>
      </p:sp>
      <p:sp>
        <p:nvSpPr>
          <p:cNvPr id="25603" name="Content Placeholder 2"/>
          <p:cNvSpPr>
            <a:spLocks noGrp="1"/>
          </p:cNvSpPr>
          <p:nvPr>
            <p:ph idx="1"/>
          </p:nvPr>
        </p:nvSpPr>
        <p:spPr/>
        <p:txBody>
          <a:bodyPr/>
          <a:lstStyle/>
          <a:p>
            <a:r>
              <a:rPr lang="en-US" altLang="en-US" sz="2800" dirty="0" smtClean="0"/>
              <a:t>Confidentiality</a:t>
            </a:r>
          </a:p>
          <a:p>
            <a:pPr lvl="1"/>
            <a:r>
              <a:rPr lang="en-US" altLang="en-US" sz="2400" dirty="0" smtClean="0"/>
              <a:t>Fear of loss of control over data</a:t>
            </a:r>
          </a:p>
          <a:p>
            <a:pPr lvl="2"/>
            <a:r>
              <a:rPr lang="en-US" altLang="en-US" sz="2000" dirty="0" smtClean="0"/>
              <a:t>Will the sensitive data stored on a cloud remain confidential? </a:t>
            </a:r>
          </a:p>
          <a:p>
            <a:pPr lvl="2"/>
            <a:r>
              <a:rPr lang="en-US" altLang="en-US" sz="2000" dirty="0" smtClean="0"/>
              <a:t>Will cloud compromises leak confidential client data </a:t>
            </a:r>
          </a:p>
          <a:p>
            <a:pPr lvl="1"/>
            <a:r>
              <a:rPr lang="en-US" altLang="en-US" sz="2400" dirty="0" smtClean="0"/>
              <a:t>Will the cloud provider itself be honest and won’t peek into the data?</a:t>
            </a:r>
          </a:p>
          <a:p>
            <a:pPr lvl="1"/>
            <a:endParaRPr lang="en-US" altLang="en-US" sz="2400" dirty="0" smtClean="0"/>
          </a:p>
          <a:p>
            <a:r>
              <a:rPr lang="en-US" altLang="en-US" sz="2800" dirty="0" smtClean="0"/>
              <a:t>Integrity</a:t>
            </a:r>
          </a:p>
          <a:p>
            <a:pPr lvl="1"/>
            <a:r>
              <a:rPr lang="en-US" altLang="en-US" sz="2400" dirty="0" smtClean="0"/>
              <a:t>How do I know that the cloud provider is doing the computations correctly?</a:t>
            </a:r>
          </a:p>
          <a:p>
            <a:pPr lvl="1"/>
            <a:r>
              <a:rPr lang="en-US" altLang="en-US" sz="2400" dirty="0" smtClean="0"/>
              <a:t>How do I ensure that the cloud provider really stored my data without tampering with it?</a:t>
            </a:r>
            <a:endParaRPr lang="en-US" altLang="en-US" sz="2400" dirty="0" smtClean="0"/>
          </a:p>
        </p:txBody>
      </p:sp>
    </p:spTree>
    <p:extLst>
      <p:ext uri="{BB962C8B-B14F-4D97-AF65-F5344CB8AC3E}">
        <p14:creationId xmlns:p14="http://schemas.microsoft.com/office/powerpoint/2010/main" val="2971474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5603">
                                            <p:txEl>
                                              <p:pRg st="6" end="6"/>
                                            </p:txEl>
                                          </p:spTgt>
                                        </p:tgtEl>
                                        <p:attrNameLst>
                                          <p:attrName>style.visibility</p:attrName>
                                        </p:attrNameLst>
                                      </p:cBhvr>
                                      <p:to>
                                        <p:strVal val="visible"/>
                                      </p:to>
                                    </p:set>
                                    <p:animEffect transition="in" filter="randombar(horizontal)">
                                      <p:cBhvr>
                                        <p:cTn id="7" dur="500"/>
                                        <p:tgtEl>
                                          <p:spTgt spid="25603">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3">
                                            <p:txEl>
                                              <p:pRg st="7" end="7"/>
                                            </p:txEl>
                                          </p:spTgt>
                                        </p:tgtEl>
                                        <p:attrNameLst>
                                          <p:attrName>style.visibility</p:attrName>
                                        </p:attrNameLst>
                                      </p:cBhvr>
                                      <p:to>
                                        <p:strVal val="visible"/>
                                      </p:to>
                                    </p:set>
                                    <p:animEffect transition="in" filter="randombar(horizontal)">
                                      <p:cBhvr>
                                        <p:cTn id="10" dur="500"/>
                                        <p:tgtEl>
                                          <p:spTgt spid="25603">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animEffect transition="in" filter="randombar(horizontal)">
                                      <p:cBhvr>
                                        <p:cTn id="13"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12.pdf"/>
          <p:cNvPicPr>
            <a:picLocks noChangeAspect="1"/>
          </p:cNvPicPr>
          <p:nvPr/>
        </p:nvPicPr>
        <p:blipFill>
          <a:blip r:embed="rId3"/>
          <a:srcRect t="1818" b="23636"/>
          <a:stretch>
            <a:fillRect/>
          </a:stretch>
        </p:blipFill>
        <p:spPr>
          <a:xfrm>
            <a:off x="1447800" y="152400"/>
            <a:ext cx="6748876" cy="6510653"/>
          </a:xfrm>
          <a:prstGeom prst="rect">
            <a:avLst/>
          </a:prstGeom>
          <a:noFill/>
          <a:ln>
            <a:noFill/>
          </a:ln>
        </p:spPr>
      </p:pic>
    </p:spTree>
    <p:extLst>
      <p:ext uri="{BB962C8B-B14F-4D97-AF65-F5344CB8AC3E}">
        <p14:creationId xmlns:p14="http://schemas.microsoft.com/office/powerpoint/2010/main" val="85277938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Cloud Security </a:t>
            </a:r>
            <a:r>
              <a:rPr lang="en-US" altLang="en-US" dirty="0" smtClean="0"/>
              <a:t>Issues (cont.)</a:t>
            </a:r>
            <a:endParaRPr lang="en-US" altLang="en-US" dirty="0" smtClean="0"/>
          </a:p>
        </p:txBody>
      </p:sp>
      <p:sp>
        <p:nvSpPr>
          <p:cNvPr id="24579" name="Content Placeholder 2"/>
          <p:cNvSpPr>
            <a:spLocks noGrp="1"/>
          </p:cNvSpPr>
          <p:nvPr>
            <p:ph idx="1"/>
          </p:nvPr>
        </p:nvSpPr>
        <p:spPr/>
        <p:txBody>
          <a:bodyPr/>
          <a:lstStyle/>
          <a:p>
            <a:r>
              <a:rPr lang="en-US" altLang="en-US" dirty="0" smtClean="0"/>
              <a:t>Availability</a:t>
            </a:r>
          </a:p>
          <a:p>
            <a:pPr lvl="1"/>
            <a:r>
              <a:rPr lang="en-US" altLang="en-US" dirty="0" smtClean="0"/>
              <a:t>Will critical systems go down at the client, if the provider is attacked in a Denial of Service attack?</a:t>
            </a:r>
          </a:p>
          <a:p>
            <a:pPr lvl="1"/>
            <a:r>
              <a:rPr lang="en-US" altLang="en-US" dirty="0" smtClean="0"/>
              <a:t>What happens if cloud provider goes out of business?</a:t>
            </a:r>
          </a:p>
          <a:p>
            <a:pPr lvl="1"/>
            <a:r>
              <a:rPr lang="en-US" altLang="en-US" dirty="0" smtClean="0"/>
              <a:t>Would cloud scale well-enough?</a:t>
            </a:r>
          </a:p>
          <a:p>
            <a:pPr lvl="1"/>
            <a:r>
              <a:rPr lang="en-US" altLang="en-US" dirty="0" smtClean="0"/>
              <a:t>Often-voiced concern</a:t>
            </a:r>
          </a:p>
          <a:p>
            <a:pPr lvl="2"/>
            <a:r>
              <a:rPr lang="en-US" altLang="en-US" dirty="0" smtClean="0"/>
              <a:t>Although cloud providers argue their downtime compares well with cloud user’s own data centers</a:t>
            </a:r>
            <a:endParaRPr lang="en-US" altLang="en-US" dirty="0" smtClean="0"/>
          </a:p>
        </p:txBody>
      </p:sp>
    </p:spTree>
    <p:extLst>
      <p:ext uri="{BB962C8B-B14F-4D97-AF65-F5344CB8AC3E}">
        <p14:creationId xmlns:p14="http://schemas.microsoft.com/office/powerpoint/2010/main" val="2506423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Cloud Security </a:t>
            </a:r>
            <a:r>
              <a:rPr lang="en-US" altLang="en-US" dirty="0" smtClean="0"/>
              <a:t>Issues (cont.)</a:t>
            </a:r>
            <a:endParaRPr lang="en-US" altLang="en-US" dirty="0" smtClean="0"/>
          </a:p>
        </p:txBody>
      </p:sp>
      <p:sp>
        <p:nvSpPr>
          <p:cNvPr id="3" name="Content Placeholder 2"/>
          <p:cNvSpPr>
            <a:spLocks noGrp="1"/>
          </p:cNvSpPr>
          <p:nvPr>
            <p:ph idx="1"/>
          </p:nvPr>
        </p:nvSpPr>
        <p:spPr/>
        <p:txBody>
          <a:bodyPr/>
          <a:lstStyle/>
          <a:p>
            <a:r>
              <a:rPr lang="en-US" smtClean="0"/>
              <a:t>Privacy issues raised via massive data mining</a:t>
            </a:r>
          </a:p>
          <a:p>
            <a:pPr lvl="1"/>
            <a:r>
              <a:rPr lang="en-US" smtClean="0"/>
              <a:t>Cloud now stores data from a lot of clients, and can run data mining algorithms to get large amounts of information on clients</a:t>
            </a:r>
          </a:p>
          <a:p>
            <a:r>
              <a:rPr lang="en-US" smtClean="0"/>
              <a:t>Increased attack surface</a:t>
            </a:r>
          </a:p>
          <a:p>
            <a:pPr lvl="1"/>
            <a:r>
              <a:rPr lang="en-US" smtClean="0"/>
              <a:t>Entity outside the organization now stores and computes data, and so</a:t>
            </a:r>
          </a:p>
          <a:p>
            <a:pPr lvl="1"/>
            <a:r>
              <a:rPr lang="en-US" smtClean="0"/>
              <a:t>Attackers can now target the communication link between cloud provider and client</a:t>
            </a:r>
          </a:p>
          <a:p>
            <a:pPr lvl="1"/>
            <a:r>
              <a:rPr lang="en-US" smtClean="0"/>
              <a:t>Cloud provider employees can be phished</a:t>
            </a:r>
            <a:endParaRPr lang="en-US" dirty="0" smtClean="0"/>
          </a:p>
        </p:txBody>
      </p:sp>
    </p:spTree>
    <p:extLst>
      <p:ext uri="{BB962C8B-B14F-4D97-AF65-F5344CB8AC3E}">
        <p14:creationId xmlns:p14="http://schemas.microsoft.com/office/powerpoint/2010/main" val="77863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Cloud Security </a:t>
            </a:r>
            <a:r>
              <a:rPr lang="en-US" altLang="en-US" dirty="0" smtClean="0"/>
              <a:t>Issues (cont.)</a:t>
            </a:r>
            <a:endParaRPr lang="en-US" altLang="en-US" dirty="0" smtClean="0"/>
          </a:p>
        </p:txBody>
      </p:sp>
      <p:sp>
        <p:nvSpPr>
          <p:cNvPr id="28675" name="Content Placeholder 2"/>
          <p:cNvSpPr>
            <a:spLocks noGrp="1"/>
          </p:cNvSpPr>
          <p:nvPr>
            <p:ph idx="1"/>
          </p:nvPr>
        </p:nvSpPr>
        <p:spPr/>
        <p:txBody>
          <a:bodyPr/>
          <a:lstStyle/>
          <a:p>
            <a:r>
              <a:rPr lang="en-US" altLang="en-US" sz="2800" dirty="0" smtClean="0"/>
              <a:t>Auditability and forensics (out of control of data)</a:t>
            </a:r>
          </a:p>
          <a:p>
            <a:pPr lvl="1"/>
            <a:r>
              <a:rPr lang="en-US" altLang="en-US" sz="2400" dirty="0" smtClean="0"/>
              <a:t>Difficult to audit data held outside organization in a cloud</a:t>
            </a:r>
          </a:p>
          <a:p>
            <a:pPr lvl="1"/>
            <a:r>
              <a:rPr lang="en-US" altLang="en-US" sz="2400" dirty="0" smtClean="0"/>
              <a:t>Forensics also made difficult since now clients don’t maintain data locally</a:t>
            </a:r>
          </a:p>
          <a:p>
            <a:pPr lvl="1"/>
            <a:endParaRPr lang="en-US" altLang="en-US" sz="2400" dirty="0" smtClean="0"/>
          </a:p>
          <a:p>
            <a:r>
              <a:rPr lang="en-US" altLang="en-US" sz="2800" dirty="0" smtClean="0"/>
              <a:t>Legal dilemma and transitive trust issues</a:t>
            </a:r>
          </a:p>
          <a:p>
            <a:pPr lvl="1"/>
            <a:r>
              <a:rPr lang="en-US" altLang="en-US" sz="2400" dirty="0" smtClean="0"/>
              <a:t>Who is responsible for complying with regulations?</a:t>
            </a:r>
          </a:p>
          <a:p>
            <a:pPr lvl="2"/>
            <a:r>
              <a:rPr lang="en-US" altLang="en-US" sz="2000" dirty="0" smtClean="0"/>
              <a:t>e.g., SOX, HIPAA, GLBA ?</a:t>
            </a:r>
          </a:p>
          <a:p>
            <a:pPr lvl="1"/>
            <a:r>
              <a:rPr lang="en-US" altLang="en-US" sz="2400" dirty="0" smtClean="0"/>
              <a:t>If cloud provider subcontracts to third party clouds, will the data still be secure?</a:t>
            </a:r>
            <a:endParaRPr lang="en-US" altLang="en-US" sz="2400" dirty="0" smtClean="0"/>
          </a:p>
        </p:txBody>
      </p:sp>
    </p:spTree>
    <p:extLst>
      <p:ext uri="{BB962C8B-B14F-4D97-AF65-F5344CB8AC3E}">
        <p14:creationId xmlns:p14="http://schemas.microsoft.com/office/powerpoint/2010/main" val="3248286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randombar(horizontal)">
                                      <p:cBhvr>
                                        <p:cTn id="7" dur="500"/>
                                        <p:tgtEl>
                                          <p:spTgt spid="2867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randombar(horizontal)">
                                      <p:cBhvr>
                                        <p:cTn id="10" dur="500"/>
                                        <p:tgtEl>
                                          <p:spTgt spid="2867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randombar(horizontal)">
                                      <p:cBhvr>
                                        <p:cTn id="13" dur="500"/>
                                        <p:tgtEl>
                                          <p:spTgt spid="2867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randombar(horizontal)">
                                      <p:cBhvr>
                                        <p:cTn id="16" dur="500"/>
                                        <p:tgtEl>
                                          <p:spTgt spid="286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Cloud Security </a:t>
            </a:r>
            <a:r>
              <a:rPr lang="en-US" altLang="en-US" dirty="0" smtClean="0"/>
              <a:t>Issues (cont.) </a:t>
            </a:r>
            <a:endParaRPr lang="en-US" altLang="en-US" dirty="0" smtClean="0"/>
          </a:p>
        </p:txBody>
      </p:sp>
      <p:sp>
        <p:nvSpPr>
          <p:cNvPr id="27656" name="Content Placeholder 2"/>
          <p:cNvSpPr>
            <a:spLocks noGrp="1"/>
          </p:cNvSpPr>
          <p:nvPr>
            <p:ph idx="1"/>
          </p:nvPr>
        </p:nvSpPr>
        <p:spPr>
          <a:xfrm>
            <a:off x="457200" y="3114675"/>
            <a:ext cx="8229600" cy="3011488"/>
          </a:xfrm>
        </p:spPr>
        <p:txBody>
          <a:bodyPr/>
          <a:lstStyle/>
          <a:p>
            <a:r>
              <a:rPr lang="en-US" altLang="en-US" sz="2800" dirty="0" smtClean="0"/>
              <a:t>Security is one of the most difficult task to implement in cloud computing. </a:t>
            </a:r>
          </a:p>
          <a:p>
            <a:pPr lvl="1"/>
            <a:r>
              <a:rPr lang="en-US" altLang="en-US" sz="2400" dirty="0" smtClean="0"/>
              <a:t>Different forms of attacks in the application side and in the hardware components </a:t>
            </a:r>
          </a:p>
          <a:p>
            <a:r>
              <a:rPr lang="en-US" altLang="en-US" sz="2800" dirty="0" smtClean="0"/>
              <a:t>Attacks with catastrophic effects only needs one security flaw</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52588"/>
            <a:ext cx="990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
          <p:cNvPicPr>
            <a:picLocks noChangeAspect="1" noChangeArrowheads="1"/>
          </p:cNvPicPr>
          <p:nvPr/>
        </p:nvPicPr>
        <p:blipFill>
          <a:blip r:embed="rId3">
            <a:lum bright="22000" contrast="-46000"/>
            <a:extLst>
              <a:ext uri="{28A0092B-C50C-407E-A947-70E740481C1C}">
                <a14:useLocalDpi xmlns:a14="http://schemas.microsoft.com/office/drawing/2010/main" val="0"/>
              </a:ext>
            </a:extLst>
          </a:blip>
          <a:srcRect/>
          <a:stretch>
            <a:fillRect/>
          </a:stretch>
        </p:blipFill>
        <p:spPr bwMode="auto">
          <a:xfrm>
            <a:off x="6858000" y="1676400"/>
            <a:ext cx="1066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p:cNvSpPr/>
          <p:nvPr/>
        </p:nvSpPr>
        <p:spPr>
          <a:xfrm>
            <a:off x="2590800" y="1196975"/>
            <a:ext cx="2667000" cy="1447800"/>
          </a:xfrm>
          <a:prstGeom prst="wedgeRoundRectCallout">
            <a:avLst>
              <a:gd name="adj1" fmla="val -77506"/>
              <a:gd name="adj2" fmla="val 14500"/>
              <a:gd name="adj3" fmla="val 16667"/>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cs typeface="Arial" pitchFamily="34" charset="0"/>
            </a:endParaRPr>
          </a:p>
        </p:txBody>
      </p:sp>
      <p:sp>
        <p:nvSpPr>
          <p:cNvPr id="27655" name="Rectangle 10"/>
          <p:cNvSpPr>
            <a:spLocks noChangeArrowheads="1"/>
          </p:cNvSpPr>
          <p:nvPr/>
        </p:nvSpPr>
        <p:spPr bwMode="auto">
          <a:xfrm>
            <a:off x="2667000" y="1273175"/>
            <a:ext cx="274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400">
                <a:solidFill>
                  <a:schemeClr val="tx1"/>
                </a:solidFill>
                <a:latin typeface="Calibri" panose="020F0502020204030204" pitchFamily="34" charset="0"/>
              </a:rPr>
              <a:t>Cloud Computing is </a:t>
            </a:r>
            <a:r>
              <a:rPr lang="en-US" altLang="en-US" sz="1400" b="1">
                <a:solidFill>
                  <a:schemeClr val="tx1"/>
                </a:solidFill>
                <a:latin typeface="Calibri" panose="020F0502020204030204" pitchFamily="34" charset="0"/>
              </a:rPr>
              <a:t>a security nightmare</a:t>
            </a:r>
            <a:r>
              <a:rPr lang="en-US" altLang="en-US" sz="1400">
                <a:solidFill>
                  <a:schemeClr val="tx1"/>
                </a:solidFill>
                <a:latin typeface="Calibri" panose="020F0502020204030204" pitchFamily="34" charset="0"/>
              </a:rPr>
              <a:t> and it can't be handled in traditional ways.</a:t>
            </a:r>
          </a:p>
          <a:p>
            <a:pPr eaLnBrk="1" hangingPunct="1">
              <a:spcBef>
                <a:spcPct val="0"/>
              </a:spcBef>
              <a:buFontTx/>
              <a:buNone/>
            </a:pPr>
            <a:endParaRPr lang="en-US" altLang="en-US" sz="1400">
              <a:solidFill>
                <a:schemeClr val="tx1"/>
              </a:solidFill>
              <a:latin typeface="Calibri" panose="020F0502020204030204" pitchFamily="34" charset="0"/>
            </a:endParaRPr>
          </a:p>
          <a:p>
            <a:pPr eaLnBrk="1" hangingPunct="1">
              <a:spcBef>
                <a:spcPct val="0"/>
              </a:spcBef>
              <a:buFontTx/>
              <a:buNone/>
            </a:pPr>
            <a:r>
              <a:rPr lang="en-US" altLang="en-US" sz="1400">
                <a:solidFill>
                  <a:schemeClr val="tx1"/>
                </a:solidFill>
                <a:latin typeface="Calibri" panose="020F0502020204030204" pitchFamily="34" charset="0"/>
              </a:rPr>
              <a:t>John Chambers</a:t>
            </a:r>
          </a:p>
          <a:p>
            <a:pPr eaLnBrk="1" hangingPunct="1">
              <a:spcBef>
                <a:spcPct val="0"/>
              </a:spcBef>
              <a:buFontTx/>
              <a:buNone/>
            </a:pPr>
            <a:r>
              <a:rPr lang="en-US" altLang="en-US" sz="1400">
                <a:solidFill>
                  <a:schemeClr val="tx1"/>
                </a:solidFill>
                <a:latin typeface="Calibri" panose="020F0502020204030204" pitchFamily="34" charset="0"/>
              </a:rPr>
              <a:t>CISCO CEO</a:t>
            </a:r>
          </a:p>
        </p:txBody>
      </p:sp>
    </p:spTree>
    <p:extLst>
      <p:ext uri="{BB962C8B-B14F-4D97-AF65-F5344CB8AC3E}">
        <p14:creationId xmlns:p14="http://schemas.microsoft.com/office/powerpoint/2010/main" val="1819846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Possible Solutions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7010400" y="6340475"/>
            <a:ext cx="2133600" cy="365125"/>
          </a:xfrm>
        </p:spPr>
        <p:txBody>
          <a:bodyPr/>
          <a:lstStyle/>
          <a:p>
            <a:pPr>
              <a:defRPr/>
            </a:pPr>
            <a:fld id="{A89A1157-748B-C24F-9525-1F1C6D15AFA0}" type="slidenum">
              <a:rPr lang="en-US" smtClean="0"/>
              <a:pPr>
                <a:defRPr/>
              </a:pPr>
              <a:t>44</a:t>
            </a:fld>
            <a:endParaRPr lang="en-US"/>
          </a:p>
        </p:txBody>
      </p:sp>
    </p:spTree>
    <p:extLst>
      <p:ext uri="{BB962C8B-B14F-4D97-AF65-F5344CB8AC3E}">
        <p14:creationId xmlns:p14="http://schemas.microsoft.com/office/powerpoint/2010/main" val="371676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sz="3200" dirty="0" smtClean="0">
                <a:ea typeface="+mj-ea"/>
              </a:rPr>
              <a:t>Minimize Lack of Trust: </a:t>
            </a:r>
            <a:r>
              <a:rPr lang="en-US" sz="3200" dirty="0" smtClean="0">
                <a:ea typeface="+mj-ea"/>
              </a:rPr>
              <a:t>Policy </a:t>
            </a:r>
            <a:r>
              <a:rPr lang="en-US" sz="3200" dirty="0" smtClean="0">
                <a:ea typeface="+mj-ea"/>
              </a:rPr>
              <a:t>Language</a:t>
            </a:r>
          </a:p>
        </p:txBody>
      </p:sp>
      <p:sp>
        <p:nvSpPr>
          <p:cNvPr id="78851" name="Rectangle 3"/>
          <p:cNvSpPr>
            <a:spLocks noGrp="1" noChangeArrowheads="1"/>
          </p:cNvSpPr>
          <p:nvPr>
            <p:ph type="body" idx="1"/>
          </p:nvPr>
        </p:nvSpPr>
        <p:spPr/>
        <p:txBody>
          <a:bodyPr/>
          <a:lstStyle/>
          <a:p>
            <a:pPr eaLnBrk="1" hangingPunct="1">
              <a:lnSpc>
                <a:spcPct val="80000"/>
              </a:lnSpc>
            </a:pPr>
            <a:r>
              <a:rPr lang="en-US" altLang="en-US" sz="2800" dirty="0" smtClean="0">
                <a:solidFill>
                  <a:srgbClr val="1E1C11"/>
                </a:solidFill>
                <a:ea typeface="ＭＳ Ｐゴシック" panose="020B0600070205080204" pitchFamily="34" charset="-128"/>
              </a:rPr>
              <a:t>Consumers have specific security needs but don’t have a say-so in how they are handled</a:t>
            </a:r>
          </a:p>
          <a:p>
            <a:pPr lvl="1" eaLnBrk="1" hangingPunct="1">
              <a:lnSpc>
                <a:spcPct val="80000"/>
              </a:lnSpc>
            </a:pPr>
            <a:r>
              <a:rPr lang="en-US" altLang="en-US" sz="2400" dirty="0" smtClean="0">
                <a:solidFill>
                  <a:srgbClr val="1E1C11"/>
                </a:solidFill>
                <a:ea typeface="ＭＳ Ｐゴシック" panose="020B0600070205080204" pitchFamily="34" charset="-128"/>
              </a:rPr>
              <a:t>Currently consumers cannot dictate their requirements to the provider (SLAs are one-sided)</a:t>
            </a:r>
          </a:p>
          <a:p>
            <a:pPr lvl="2" eaLnBrk="1" hangingPunct="1">
              <a:lnSpc>
                <a:spcPct val="80000"/>
              </a:lnSpc>
            </a:pPr>
            <a:endParaRPr lang="en-US" altLang="en-US" sz="2000" dirty="0" smtClean="0">
              <a:solidFill>
                <a:srgbClr val="1E1C11"/>
              </a:solidFill>
              <a:ea typeface="ＭＳ Ｐゴシック" panose="020B0600070205080204" pitchFamily="34" charset="-128"/>
            </a:endParaRPr>
          </a:p>
          <a:p>
            <a:pPr eaLnBrk="1" hangingPunct="1">
              <a:lnSpc>
                <a:spcPct val="80000"/>
              </a:lnSpc>
            </a:pPr>
            <a:r>
              <a:rPr lang="en-US" altLang="en-US" sz="2800" dirty="0" smtClean="0">
                <a:solidFill>
                  <a:srgbClr val="1E1C11"/>
                </a:solidFill>
                <a:ea typeface="ＭＳ Ｐゴシック" panose="020B0600070205080204" pitchFamily="34" charset="-128"/>
              </a:rPr>
              <a:t>Standard language to convey one’s policies and expectations</a:t>
            </a:r>
          </a:p>
          <a:p>
            <a:pPr lvl="1" eaLnBrk="1" hangingPunct="1">
              <a:lnSpc>
                <a:spcPct val="80000"/>
              </a:lnSpc>
            </a:pPr>
            <a:r>
              <a:rPr lang="en-US" altLang="en-US" sz="2400" dirty="0" smtClean="0">
                <a:solidFill>
                  <a:srgbClr val="1E1C11"/>
                </a:solidFill>
                <a:ea typeface="ＭＳ Ｐゴシック" panose="020B0600070205080204" pitchFamily="34" charset="-128"/>
              </a:rPr>
              <a:t>Agreed upon and upheld by both parties</a:t>
            </a:r>
          </a:p>
          <a:p>
            <a:pPr lvl="1" eaLnBrk="1" hangingPunct="1">
              <a:lnSpc>
                <a:spcPct val="80000"/>
              </a:lnSpc>
            </a:pPr>
            <a:r>
              <a:rPr lang="en-US" altLang="en-US" sz="2400" dirty="0" smtClean="0">
                <a:solidFill>
                  <a:srgbClr val="1E1C11"/>
                </a:solidFill>
                <a:ea typeface="ＭＳ Ｐゴシック" panose="020B0600070205080204" pitchFamily="34" charset="-128"/>
              </a:rPr>
              <a:t>Standard language for representing SLAs</a:t>
            </a:r>
          </a:p>
          <a:p>
            <a:pPr lvl="2" eaLnBrk="1" hangingPunct="1">
              <a:lnSpc>
                <a:spcPct val="80000"/>
              </a:lnSpc>
            </a:pPr>
            <a:endParaRPr lang="en-US" altLang="en-US" sz="2000" dirty="0" smtClean="0">
              <a:solidFill>
                <a:srgbClr val="1E1C11"/>
              </a:solidFill>
              <a:ea typeface="ＭＳ Ｐゴシック" panose="020B0600070205080204" pitchFamily="34" charset="-128"/>
            </a:endParaRPr>
          </a:p>
          <a:p>
            <a:pPr eaLnBrk="1" hangingPunct="1">
              <a:lnSpc>
                <a:spcPct val="80000"/>
              </a:lnSpc>
            </a:pPr>
            <a:r>
              <a:rPr lang="en-US" altLang="en-US" sz="2800" dirty="0" smtClean="0">
                <a:solidFill>
                  <a:srgbClr val="1E1C11"/>
                </a:solidFill>
                <a:ea typeface="ＭＳ Ｐゴシック" panose="020B0600070205080204" pitchFamily="34" charset="-128"/>
              </a:rPr>
              <a:t>Create policy language with the following characteristics: </a:t>
            </a:r>
          </a:p>
          <a:p>
            <a:pPr lvl="1" eaLnBrk="1" hangingPunct="1">
              <a:lnSpc>
                <a:spcPct val="80000"/>
              </a:lnSpc>
            </a:pPr>
            <a:r>
              <a:rPr lang="en-US" altLang="en-US" sz="2400" dirty="0" smtClean="0">
                <a:solidFill>
                  <a:srgbClr val="1E1C11"/>
                </a:solidFill>
                <a:ea typeface="ＭＳ Ｐゴシック" panose="020B0600070205080204" pitchFamily="34" charset="-128"/>
              </a:rPr>
              <a:t>Machine-understandable (or at least </a:t>
            </a:r>
            <a:r>
              <a:rPr lang="en-US" altLang="en-US" sz="2400" dirty="0" err="1" smtClean="0">
                <a:solidFill>
                  <a:srgbClr val="1E1C11"/>
                </a:solidFill>
                <a:ea typeface="ＭＳ Ｐゴシック" panose="020B0600070205080204" pitchFamily="34" charset="-128"/>
              </a:rPr>
              <a:t>processable</a:t>
            </a:r>
            <a:r>
              <a:rPr lang="en-US" altLang="en-US" sz="2400" dirty="0" smtClean="0">
                <a:solidFill>
                  <a:srgbClr val="1E1C11"/>
                </a:solidFill>
                <a:ea typeface="ＭＳ Ｐゴシック" panose="020B0600070205080204" pitchFamily="34" charset="-128"/>
              </a:rPr>
              <a:t>), </a:t>
            </a:r>
          </a:p>
          <a:p>
            <a:pPr lvl="1" eaLnBrk="1" hangingPunct="1">
              <a:lnSpc>
                <a:spcPct val="80000"/>
              </a:lnSpc>
            </a:pPr>
            <a:r>
              <a:rPr lang="en-US" altLang="en-US" sz="2400" dirty="0" smtClean="0">
                <a:solidFill>
                  <a:srgbClr val="1E1C11"/>
                </a:solidFill>
                <a:ea typeface="ＭＳ Ｐゴシック" panose="020B0600070205080204" pitchFamily="34" charset="-128"/>
              </a:rPr>
              <a:t>Easy to combine/merge and compare </a:t>
            </a:r>
          </a:p>
        </p:txBody>
      </p:sp>
    </p:spTree>
    <p:extLst>
      <p:ext uri="{BB962C8B-B14F-4D97-AF65-F5344CB8AC3E}">
        <p14:creationId xmlns:p14="http://schemas.microsoft.com/office/powerpoint/2010/main" val="4209791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randombar(horizontal)">
                                      <p:cBhvr>
                                        <p:cTn id="7" dur="500"/>
                                        <p:tgtEl>
                                          <p:spTgt spid="7885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8851">
                                            <p:txEl>
                                              <p:pRg st="1" end="1"/>
                                            </p:txEl>
                                          </p:spTgt>
                                        </p:tgtEl>
                                        <p:attrNameLst>
                                          <p:attrName>style.visibility</p:attrName>
                                        </p:attrNameLst>
                                      </p:cBhvr>
                                      <p:to>
                                        <p:strVal val="visible"/>
                                      </p:to>
                                    </p:set>
                                    <p:animEffect transition="in" filter="randombar(horizontal)">
                                      <p:cBhvr>
                                        <p:cTn id="10" dur="500"/>
                                        <p:tgtEl>
                                          <p:spTgt spid="788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78851">
                                            <p:txEl>
                                              <p:pRg st="3" end="3"/>
                                            </p:txEl>
                                          </p:spTgt>
                                        </p:tgtEl>
                                        <p:attrNameLst>
                                          <p:attrName>style.visibility</p:attrName>
                                        </p:attrNameLst>
                                      </p:cBhvr>
                                      <p:to>
                                        <p:strVal val="visible"/>
                                      </p:to>
                                    </p:set>
                                    <p:animEffect transition="in" filter="randombar(horizontal)">
                                      <p:cBhvr>
                                        <p:cTn id="15" dur="500"/>
                                        <p:tgtEl>
                                          <p:spTgt spid="78851">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78851">
                                            <p:txEl>
                                              <p:pRg st="4" end="4"/>
                                            </p:txEl>
                                          </p:spTgt>
                                        </p:tgtEl>
                                        <p:attrNameLst>
                                          <p:attrName>style.visibility</p:attrName>
                                        </p:attrNameLst>
                                      </p:cBhvr>
                                      <p:to>
                                        <p:strVal val="visible"/>
                                      </p:to>
                                    </p:set>
                                    <p:animEffect transition="in" filter="randombar(horizontal)">
                                      <p:cBhvr>
                                        <p:cTn id="18" dur="500"/>
                                        <p:tgtEl>
                                          <p:spTgt spid="78851">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78851">
                                            <p:txEl>
                                              <p:pRg st="5" end="5"/>
                                            </p:txEl>
                                          </p:spTgt>
                                        </p:tgtEl>
                                        <p:attrNameLst>
                                          <p:attrName>style.visibility</p:attrName>
                                        </p:attrNameLst>
                                      </p:cBhvr>
                                      <p:to>
                                        <p:strVal val="visible"/>
                                      </p:to>
                                    </p:set>
                                    <p:animEffect transition="in" filter="randombar(horizontal)">
                                      <p:cBhvr>
                                        <p:cTn id="21" dur="500"/>
                                        <p:tgtEl>
                                          <p:spTgt spid="7885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78851">
                                            <p:txEl>
                                              <p:pRg st="7" end="7"/>
                                            </p:txEl>
                                          </p:spTgt>
                                        </p:tgtEl>
                                        <p:attrNameLst>
                                          <p:attrName>style.visibility</p:attrName>
                                        </p:attrNameLst>
                                      </p:cBhvr>
                                      <p:to>
                                        <p:strVal val="visible"/>
                                      </p:to>
                                    </p:set>
                                    <p:animEffect transition="in" filter="randombar(horizontal)">
                                      <p:cBhvr>
                                        <p:cTn id="26" dur="500"/>
                                        <p:tgtEl>
                                          <p:spTgt spid="78851">
                                            <p:txEl>
                                              <p:pRg st="7" end="7"/>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78851">
                                            <p:txEl>
                                              <p:pRg st="8" end="8"/>
                                            </p:txEl>
                                          </p:spTgt>
                                        </p:tgtEl>
                                        <p:attrNameLst>
                                          <p:attrName>style.visibility</p:attrName>
                                        </p:attrNameLst>
                                      </p:cBhvr>
                                      <p:to>
                                        <p:strVal val="visible"/>
                                      </p:to>
                                    </p:set>
                                    <p:animEffect transition="in" filter="randombar(horizontal)">
                                      <p:cBhvr>
                                        <p:cTn id="29" dur="500"/>
                                        <p:tgtEl>
                                          <p:spTgt spid="78851">
                                            <p:txEl>
                                              <p:pRg st="8" end="8"/>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78851">
                                            <p:txEl>
                                              <p:pRg st="9" end="9"/>
                                            </p:txEl>
                                          </p:spTgt>
                                        </p:tgtEl>
                                        <p:attrNameLst>
                                          <p:attrName>style.visibility</p:attrName>
                                        </p:attrNameLst>
                                      </p:cBhvr>
                                      <p:to>
                                        <p:strVal val="visible"/>
                                      </p:to>
                                    </p:set>
                                    <p:animEffect transition="in" filter="randombar(horizontal)">
                                      <p:cBhvr>
                                        <p:cTn id="32" dur="500"/>
                                        <p:tgtEl>
                                          <p:spTgt spid="78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sz="3600" dirty="0" smtClean="0">
                <a:ea typeface="+mj-ea"/>
              </a:rPr>
              <a:t>Minimize Lack of Trust: </a:t>
            </a:r>
            <a:r>
              <a:rPr lang="en-US" sz="3600" dirty="0" smtClean="0">
                <a:ea typeface="+mj-ea"/>
              </a:rPr>
              <a:t> Certification</a:t>
            </a:r>
            <a:endParaRPr lang="en-US" sz="3600" dirty="0" smtClean="0">
              <a:ea typeface="+mj-ea"/>
            </a:endParaRPr>
          </a:p>
        </p:txBody>
      </p:sp>
      <p:sp>
        <p:nvSpPr>
          <p:cNvPr id="14339" name="Rectangle 3"/>
          <p:cNvSpPr>
            <a:spLocks noGrp="1" noChangeArrowheads="1"/>
          </p:cNvSpPr>
          <p:nvPr>
            <p:ph type="body" idx="1"/>
          </p:nvPr>
        </p:nvSpPr>
        <p:spPr/>
        <p:txBody>
          <a:bodyPr/>
          <a:lstStyle/>
          <a:p>
            <a:pPr eaLnBrk="1" hangingPunct="1">
              <a:lnSpc>
                <a:spcPct val="90000"/>
              </a:lnSpc>
              <a:defRPr/>
            </a:pPr>
            <a:r>
              <a:rPr lang="en-US" sz="2800" dirty="0" smtClean="0">
                <a:ea typeface="+mn-ea"/>
                <a:cs typeface="+mn-cs"/>
              </a:rPr>
              <a:t>Certification</a:t>
            </a:r>
          </a:p>
          <a:p>
            <a:pPr lvl="1" eaLnBrk="1" hangingPunct="1">
              <a:lnSpc>
                <a:spcPct val="90000"/>
              </a:lnSpc>
              <a:defRPr/>
            </a:pPr>
            <a:r>
              <a:rPr lang="en-US" dirty="0" smtClean="0">
                <a:ea typeface="+mn-ea"/>
              </a:rPr>
              <a:t>Some form of reputable, independent, comparable assessment and description of security features and assurance</a:t>
            </a:r>
          </a:p>
          <a:p>
            <a:pPr lvl="2" eaLnBrk="1" hangingPunct="1">
              <a:lnSpc>
                <a:spcPct val="90000"/>
              </a:lnSpc>
              <a:defRPr/>
            </a:pPr>
            <a:r>
              <a:rPr lang="en-US" dirty="0" smtClean="0">
                <a:ea typeface="+mn-ea"/>
              </a:rPr>
              <a:t>Sarbanes-Oxley, DIACAP, DISTCAP, </a:t>
            </a:r>
            <a:r>
              <a:rPr lang="en-US" dirty="0" err="1" smtClean="0">
                <a:ea typeface="+mn-ea"/>
              </a:rPr>
              <a:t>etc</a:t>
            </a:r>
            <a:endParaRPr lang="en-US" dirty="0" smtClean="0">
              <a:ea typeface="+mn-ea"/>
            </a:endParaRPr>
          </a:p>
          <a:p>
            <a:pPr lvl="1" eaLnBrk="1" hangingPunct="1">
              <a:lnSpc>
                <a:spcPct val="90000"/>
              </a:lnSpc>
              <a:defRPr/>
            </a:pPr>
            <a:endParaRPr lang="en-US" dirty="0" smtClean="0">
              <a:ea typeface="+mn-ea"/>
            </a:endParaRPr>
          </a:p>
          <a:p>
            <a:pPr eaLnBrk="1" hangingPunct="1">
              <a:lnSpc>
                <a:spcPct val="90000"/>
              </a:lnSpc>
              <a:defRPr/>
            </a:pPr>
            <a:r>
              <a:rPr lang="en-US" sz="2800" dirty="0" smtClean="0">
                <a:ea typeface="+mn-ea"/>
                <a:cs typeface="+mn-cs"/>
              </a:rPr>
              <a:t>Risk assessment</a:t>
            </a:r>
          </a:p>
          <a:p>
            <a:pPr lvl="1" eaLnBrk="1" hangingPunct="1">
              <a:lnSpc>
                <a:spcPct val="90000"/>
              </a:lnSpc>
              <a:defRPr/>
            </a:pPr>
            <a:r>
              <a:rPr lang="en-US" dirty="0" smtClean="0">
                <a:ea typeface="+mn-ea"/>
              </a:rPr>
              <a:t>Performed by certified third parties</a:t>
            </a:r>
          </a:p>
          <a:p>
            <a:pPr lvl="1" eaLnBrk="1" hangingPunct="1">
              <a:lnSpc>
                <a:spcPct val="90000"/>
              </a:lnSpc>
              <a:defRPr/>
            </a:pPr>
            <a:r>
              <a:rPr lang="en-US" dirty="0" smtClean="0">
                <a:ea typeface="+mn-ea"/>
              </a:rPr>
              <a:t>Provides consumers with additional assurance</a:t>
            </a:r>
          </a:p>
        </p:txBody>
      </p:sp>
    </p:spTree>
    <p:extLst>
      <p:ext uri="{BB962C8B-B14F-4D97-AF65-F5344CB8AC3E}">
        <p14:creationId xmlns:p14="http://schemas.microsoft.com/office/powerpoint/2010/main" val="1979625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animEffect transition="in" filter="randombar(horizontal)">
                                      <p:cBhvr>
                                        <p:cTn id="7" dur="500"/>
                                        <p:tgtEl>
                                          <p:spTgt spid="14339">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4339">
                                            <p:txEl>
                                              <p:pRg st="5" end="5"/>
                                            </p:txEl>
                                          </p:spTgt>
                                        </p:tgtEl>
                                        <p:attrNameLst>
                                          <p:attrName>style.visibility</p:attrName>
                                        </p:attrNameLst>
                                      </p:cBhvr>
                                      <p:to>
                                        <p:strVal val="visible"/>
                                      </p:to>
                                    </p:set>
                                    <p:animEffect transition="in" filter="randombar(horizontal)">
                                      <p:cBhvr>
                                        <p:cTn id="10" dur="500"/>
                                        <p:tgtEl>
                                          <p:spTgt spid="14339">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4339">
                                            <p:txEl>
                                              <p:pRg st="6" end="6"/>
                                            </p:txEl>
                                          </p:spTgt>
                                        </p:tgtEl>
                                        <p:attrNameLst>
                                          <p:attrName>style.visibility</p:attrName>
                                        </p:attrNameLst>
                                      </p:cBhvr>
                                      <p:to>
                                        <p:strVal val="visible"/>
                                      </p:to>
                                    </p:set>
                                    <p:animEffect transition="in" filter="randombar(horizontal)">
                                      <p:cBhvr>
                                        <p:cTn id="13"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z="3600" dirty="0" smtClean="0">
                <a:ea typeface="+mj-ea"/>
              </a:rPr>
              <a:t>Minimize Loss of Control</a:t>
            </a:r>
            <a:r>
              <a:rPr lang="en-US" sz="3600" dirty="0" smtClean="0">
                <a:ea typeface="+mj-ea"/>
              </a:rPr>
              <a:t>: Monitoring</a:t>
            </a:r>
            <a:endParaRPr lang="en-US" sz="3600" dirty="0" smtClean="0">
              <a:ea typeface="+mj-ea"/>
            </a:endParaRPr>
          </a:p>
        </p:txBody>
      </p:sp>
      <p:sp>
        <p:nvSpPr>
          <p:cNvPr id="16387" name="Rectangle 3"/>
          <p:cNvSpPr>
            <a:spLocks noGrp="1" noChangeArrowheads="1"/>
          </p:cNvSpPr>
          <p:nvPr>
            <p:ph type="body" idx="1"/>
          </p:nvPr>
        </p:nvSpPr>
        <p:spPr>
          <a:xfrm>
            <a:off x="457200" y="1524000"/>
            <a:ext cx="8229600" cy="4953000"/>
          </a:xfrm>
        </p:spPr>
        <p:txBody>
          <a:bodyPr/>
          <a:lstStyle/>
          <a:p>
            <a:pPr eaLnBrk="1" hangingPunct="1">
              <a:lnSpc>
                <a:spcPct val="80000"/>
              </a:lnSpc>
              <a:defRPr/>
            </a:pPr>
            <a:r>
              <a:rPr lang="en-US" sz="2800" dirty="0" smtClean="0">
                <a:ea typeface="+mn-ea"/>
                <a:cs typeface="+mn-cs"/>
              </a:rPr>
              <a:t>Cloud consumer needs situational awareness for critical applications</a:t>
            </a:r>
          </a:p>
          <a:p>
            <a:pPr lvl="1" eaLnBrk="1" hangingPunct="1">
              <a:lnSpc>
                <a:spcPct val="80000"/>
              </a:lnSpc>
              <a:defRPr/>
            </a:pPr>
            <a:r>
              <a:rPr lang="en-US" sz="2400" dirty="0" smtClean="0">
                <a:ea typeface="+mn-ea"/>
              </a:rPr>
              <a:t>When underlying components fail, what is the effect of the failure to the mission logic</a:t>
            </a:r>
          </a:p>
          <a:p>
            <a:pPr lvl="1" eaLnBrk="1" hangingPunct="1">
              <a:lnSpc>
                <a:spcPct val="80000"/>
              </a:lnSpc>
              <a:defRPr/>
            </a:pPr>
            <a:r>
              <a:rPr lang="en-US" sz="2400" dirty="0" smtClean="0">
                <a:ea typeface="+mn-ea"/>
              </a:rPr>
              <a:t>What recovery measures can be taken</a:t>
            </a:r>
          </a:p>
          <a:p>
            <a:pPr lvl="2" eaLnBrk="1" hangingPunct="1">
              <a:lnSpc>
                <a:spcPct val="80000"/>
              </a:lnSpc>
              <a:defRPr/>
            </a:pPr>
            <a:r>
              <a:rPr lang="en-US" sz="2000" dirty="0">
                <a:ea typeface="+mn-ea"/>
              </a:rPr>
              <a:t>b</a:t>
            </a:r>
            <a:r>
              <a:rPr lang="en-US" sz="2000" dirty="0" smtClean="0">
                <a:ea typeface="+mn-ea"/>
              </a:rPr>
              <a:t>y provider and consumer</a:t>
            </a:r>
          </a:p>
          <a:p>
            <a:pPr lvl="2" eaLnBrk="1" hangingPunct="1">
              <a:lnSpc>
                <a:spcPct val="80000"/>
              </a:lnSpc>
              <a:defRPr/>
            </a:pPr>
            <a:endParaRPr lang="en-US" sz="2000" dirty="0" smtClean="0">
              <a:ea typeface="+mn-ea"/>
            </a:endParaRPr>
          </a:p>
          <a:p>
            <a:pPr eaLnBrk="1" hangingPunct="1">
              <a:lnSpc>
                <a:spcPct val="80000"/>
              </a:lnSpc>
              <a:defRPr/>
            </a:pPr>
            <a:r>
              <a:rPr lang="en-US" sz="2800" dirty="0" smtClean="0">
                <a:ea typeface="+mn-ea"/>
                <a:cs typeface="+mn-cs"/>
              </a:rPr>
              <a:t>Requires an application-specific run-time monitoring and management tool for the consumer</a:t>
            </a:r>
          </a:p>
          <a:p>
            <a:pPr lvl="1" eaLnBrk="1" hangingPunct="1">
              <a:lnSpc>
                <a:spcPct val="80000"/>
              </a:lnSpc>
              <a:defRPr/>
            </a:pPr>
            <a:r>
              <a:rPr lang="en-US" sz="2400" dirty="0" smtClean="0">
                <a:ea typeface="+mn-ea"/>
              </a:rPr>
              <a:t>The cloud consumer and cloud provider have different views of the system</a:t>
            </a:r>
          </a:p>
          <a:p>
            <a:pPr lvl="1" eaLnBrk="1" hangingPunct="1">
              <a:lnSpc>
                <a:spcPct val="80000"/>
              </a:lnSpc>
              <a:defRPr/>
            </a:pPr>
            <a:r>
              <a:rPr lang="en-US" sz="2400" dirty="0" smtClean="0">
                <a:ea typeface="+mn-ea"/>
              </a:rPr>
              <a:t>Enable both the provider and tenants to monitor the components in the cloud that are under their control</a:t>
            </a:r>
          </a:p>
        </p:txBody>
      </p:sp>
    </p:spTree>
    <p:extLst>
      <p:ext uri="{BB962C8B-B14F-4D97-AF65-F5344CB8AC3E}">
        <p14:creationId xmlns:p14="http://schemas.microsoft.com/office/powerpoint/2010/main" val="39867677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z="3600" dirty="0" smtClean="0"/>
              <a:t>Minimize Loss of Control: Monitoring</a:t>
            </a:r>
            <a:endParaRPr lang="en-US" altLang="en-US" sz="3600" dirty="0" smtClean="0"/>
          </a:p>
        </p:txBody>
      </p:sp>
      <p:sp>
        <p:nvSpPr>
          <p:cNvPr id="4" name="Content Placeholder 3"/>
          <p:cNvSpPr>
            <a:spLocks noGrp="1"/>
          </p:cNvSpPr>
          <p:nvPr>
            <p:ph idx="1"/>
          </p:nvPr>
        </p:nvSpPr>
        <p:spPr/>
        <p:txBody>
          <a:bodyPr/>
          <a:lstStyle/>
          <a:p>
            <a:pPr>
              <a:lnSpc>
                <a:spcPct val="80000"/>
              </a:lnSpc>
            </a:pPr>
            <a:r>
              <a:rPr lang="en-US" altLang="en-US" sz="2800" dirty="0">
                <a:solidFill>
                  <a:srgbClr val="1E1C11"/>
                </a:solidFill>
              </a:rPr>
              <a:t>Provide mechanisms that enable the provider to act on attacks he can handle.</a:t>
            </a:r>
          </a:p>
          <a:p>
            <a:pPr lvl="1">
              <a:lnSpc>
                <a:spcPct val="80000"/>
              </a:lnSpc>
            </a:pPr>
            <a:r>
              <a:rPr lang="en-US" altLang="en-US" sz="2400" dirty="0">
                <a:solidFill>
                  <a:srgbClr val="1E1C11"/>
                </a:solidFill>
              </a:rPr>
              <a:t>infrastructure remapping</a:t>
            </a:r>
          </a:p>
          <a:p>
            <a:pPr lvl="2">
              <a:lnSpc>
                <a:spcPct val="80000"/>
              </a:lnSpc>
            </a:pPr>
            <a:r>
              <a:rPr lang="en-US" altLang="en-US" dirty="0">
                <a:solidFill>
                  <a:srgbClr val="1E1C11"/>
                </a:solidFill>
              </a:rPr>
              <a:t>create new or move existing fault domains</a:t>
            </a:r>
          </a:p>
          <a:p>
            <a:pPr lvl="1">
              <a:lnSpc>
                <a:spcPct val="80000"/>
              </a:lnSpc>
            </a:pPr>
            <a:r>
              <a:rPr lang="en-US" altLang="en-US" sz="2400" dirty="0">
                <a:solidFill>
                  <a:srgbClr val="1E1C11"/>
                </a:solidFill>
              </a:rPr>
              <a:t>shutting down offending components or targets</a:t>
            </a:r>
          </a:p>
          <a:p>
            <a:pPr lvl="2">
              <a:lnSpc>
                <a:spcPct val="80000"/>
              </a:lnSpc>
            </a:pPr>
            <a:r>
              <a:rPr lang="en-US" altLang="en-US" dirty="0">
                <a:solidFill>
                  <a:srgbClr val="1E1C11"/>
                </a:solidFill>
              </a:rPr>
              <a:t>and assisting tenants with porting if necessary</a:t>
            </a:r>
          </a:p>
          <a:p>
            <a:pPr lvl="1">
              <a:lnSpc>
                <a:spcPct val="80000"/>
              </a:lnSpc>
            </a:pPr>
            <a:r>
              <a:rPr lang="en-US" altLang="en-US" sz="2400" dirty="0">
                <a:solidFill>
                  <a:srgbClr val="1E1C11"/>
                </a:solidFill>
              </a:rPr>
              <a:t>Repairs</a:t>
            </a:r>
          </a:p>
          <a:p>
            <a:pPr>
              <a:lnSpc>
                <a:spcPct val="80000"/>
              </a:lnSpc>
            </a:pPr>
            <a:r>
              <a:rPr lang="en-US" altLang="en-US" sz="2800" dirty="0">
                <a:solidFill>
                  <a:srgbClr val="1E1C11"/>
                </a:solidFill>
              </a:rPr>
              <a:t>Provide mechanisms that enable the consumer to act on attacks that he can handle</a:t>
            </a:r>
          </a:p>
          <a:p>
            <a:pPr lvl="1">
              <a:lnSpc>
                <a:spcPct val="80000"/>
              </a:lnSpc>
            </a:pPr>
            <a:r>
              <a:rPr lang="en-US" altLang="en-US" sz="2400" dirty="0">
                <a:solidFill>
                  <a:srgbClr val="1E1C11"/>
                </a:solidFill>
              </a:rPr>
              <a:t>application-level monitoring</a:t>
            </a:r>
          </a:p>
          <a:p>
            <a:pPr lvl="1">
              <a:lnSpc>
                <a:spcPct val="80000"/>
              </a:lnSpc>
            </a:pPr>
            <a:r>
              <a:rPr lang="en-US" altLang="en-US" sz="2400" dirty="0" err="1">
                <a:solidFill>
                  <a:srgbClr val="1E1C11"/>
                </a:solidFill>
              </a:rPr>
              <a:t>RAdAC</a:t>
            </a:r>
            <a:r>
              <a:rPr lang="en-US" altLang="en-US" sz="2400" dirty="0">
                <a:solidFill>
                  <a:srgbClr val="1E1C11"/>
                </a:solidFill>
              </a:rPr>
              <a:t> (Risk-adaptable Access Control)</a:t>
            </a:r>
          </a:p>
          <a:p>
            <a:pPr lvl="1">
              <a:lnSpc>
                <a:spcPct val="80000"/>
              </a:lnSpc>
            </a:pPr>
            <a:r>
              <a:rPr lang="en-US" altLang="en-US" sz="2400" dirty="0">
                <a:solidFill>
                  <a:srgbClr val="1E1C11"/>
                </a:solidFill>
              </a:rPr>
              <a:t>VM porting with remote attestation of target physical host</a:t>
            </a:r>
          </a:p>
          <a:p>
            <a:pPr lvl="1">
              <a:lnSpc>
                <a:spcPct val="80000"/>
              </a:lnSpc>
            </a:pPr>
            <a:r>
              <a:rPr lang="en-US" altLang="en-US" sz="2400" dirty="0">
                <a:solidFill>
                  <a:srgbClr val="1E1C11"/>
                </a:solidFill>
              </a:rPr>
              <a:t>Provide ability to move the user’s application to another </a:t>
            </a:r>
            <a:r>
              <a:rPr lang="en-US" altLang="en-US" sz="2400" dirty="0" smtClean="0">
                <a:solidFill>
                  <a:srgbClr val="1E1C11"/>
                </a:solidFill>
              </a:rPr>
              <a:t>cloud</a:t>
            </a:r>
            <a:endParaRPr lang="en-US" altLang="en-US" sz="2400" dirty="0">
              <a:solidFill>
                <a:srgbClr val="1E1C11"/>
              </a:solidFill>
            </a:endParaRPr>
          </a:p>
        </p:txBody>
      </p:sp>
      <p:sp>
        <p:nvSpPr>
          <p:cNvPr id="54276" name="Rectangle 3"/>
          <p:cNvSpPr txBox="1">
            <a:spLocks noChangeArrowheads="1"/>
          </p:cNvSpPr>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742950" indent="-285750">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lvl="1" eaLnBrk="1" hangingPunct="1">
              <a:lnSpc>
                <a:spcPct val="80000"/>
              </a:lnSpc>
            </a:pPr>
            <a:endParaRPr lang="en-US" altLang="en-US" sz="2400" dirty="0">
              <a:solidFill>
                <a:srgbClr val="1E1C11"/>
              </a:solidFill>
            </a:endParaRPr>
          </a:p>
        </p:txBody>
      </p:sp>
    </p:spTree>
    <p:extLst>
      <p:ext uri="{BB962C8B-B14F-4D97-AF65-F5344CB8AC3E}">
        <p14:creationId xmlns:p14="http://schemas.microsoft.com/office/powerpoint/2010/main" val="2122680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2800" dirty="0" smtClean="0">
                <a:ea typeface="ＭＳ Ｐゴシック" panose="020B0600070205080204" pitchFamily="34" charset="-128"/>
              </a:rPr>
              <a:t>Minimize Loss of Control</a:t>
            </a:r>
            <a:r>
              <a:rPr lang="en-US" altLang="en-US" sz="2800" dirty="0" smtClean="0">
                <a:ea typeface="ＭＳ Ｐゴシック" panose="020B0600070205080204" pitchFamily="34" charset="-128"/>
              </a:rPr>
              <a:t>: Utilize </a:t>
            </a:r>
            <a:r>
              <a:rPr lang="en-US" altLang="en-US" sz="2800" dirty="0" smtClean="0">
                <a:ea typeface="ＭＳ Ｐゴシック" panose="020B0600070205080204" pitchFamily="34" charset="-128"/>
              </a:rPr>
              <a:t>Different Clouds</a:t>
            </a:r>
          </a:p>
        </p:txBody>
      </p:sp>
      <p:sp>
        <p:nvSpPr>
          <p:cNvPr id="87043" name="Rectangle 3"/>
          <p:cNvSpPr>
            <a:spLocks noGrp="1" noChangeArrowheads="1"/>
          </p:cNvSpPr>
          <p:nvPr>
            <p:ph idx="1"/>
          </p:nvPr>
        </p:nvSpPr>
        <p:spPr/>
        <p:txBody>
          <a:bodyPr/>
          <a:lstStyle/>
          <a:p>
            <a:pPr eaLnBrk="1" hangingPunct="1">
              <a:lnSpc>
                <a:spcPct val="80000"/>
              </a:lnSpc>
            </a:pPr>
            <a:r>
              <a:rPr lang="en-US" altLang="en-US" dirty="0" smtClean="0">
                <a:ea typeface="ＭＳ Ｐゴシック" panose="020B0600070205080204" pitchFamily="34" charset="-128"/>
              </a:rPr>
              <a:t>The concept of ‘Don’t put all your eggs in one basket’</a:t>
            </a:r>
          </a:p>
          <a:p>
            <a:pPr lvl="1" eaLnBrk="1" hangingPunct="1">
              <a:lnSpc>
                <a:spcPct val="80000"/>
              </a:lnSpc>
            </a:pPr>
            <a:r>
              <a:rPr lang="en-US" altLang="en-US" sz="2000" dirty="0" smtClean="0">
                <a:ea typeface="ＭＳ Ｐゴシック" panose="020B0600070205080204" pitchFamily="34" charset="-128"/>
              </a:rPr>
              <a:t>Consumer may use services from different clouds through an intra-cloud or multi-cloud architecture</a:t>
            </a:r>
          </a:p>
          <a:p>
            <a:pPr lvl="1" eaLnBrk="1" hangingPunct="1">
              <a:lnSpc>
                <a:spcPct val="80000"/>
              </a:lnSpc>
            </a:pPr>
            <a:r>
              <a:rPr lang="en-US" altLang="en-US" sz="2000" dirty="0" smtClean="0">
                <a:ea typeface="ＭＳ Ｐゴシック" panose="020B0600070205080204" pitchFamily="34" charset="-128"/>
              </a:rPr>
              <a:t>A multi-cloud or intra-cloud architecture in which consumers</a:t>
            </a:r>
          </a:p>
          <a:p>
            <a:pPr lvl="2" eaLnBrk="1" hangingPunct="1">
              <a:lnSpc>
                <a:spcPct val="80000"/>
              </a:lnSpc>
            </a:pPr>
            <a:r>
              <a:rPr lang="en-US" altLang="en-US" sz="1800" dirty="0" smtClean="0">
                <a:ea typeface="ＭＳ Ｐゴシック" panose="020B0600070205080204" pitchFamily="34" charset="-128"/>
              </a:rPr>
              <a:t>Spread the risk</a:t>
            </a:r>
          </a:p>
          <a:p>
            <a:pPr lvl="2" eaLnBrk="1" hangingPunct="1">
              <a:lnSpc>
                <a:spcPct val="80000"/>
              </a:lnSpc>
            </a:pPr>
            <a:r>
              <a:rPr lang="en-US" altLang="en-US" sz="1800" dirty="0" smtClean="0">
                <a:ea typeface="ＭＳ Ｐゴシック" panose="020B0600070205080204" pitchFamily="34" charset="-128"/>
              </a:rPr>
              <a:t>Increase redundancy (per-task or per-application)</a:t>
            </a:r>
          </a:p>
          <a:p>
            <a:pPr lvl="2" eaLnBrk="1" hangingPunct="1">
              <a:lnSpc>
                <a:spcPct val="80000"/>
              </a:lnSpc>
            </a:pPr>
            <a:r>
              <a:rPr lang="en-US" altLang="en-US" sz="1800" dirty="0" smtClean="0">
                <a:ea typeface="ＭＳ Ｐゴシック" panose="020B0600070205080204" pitchFamily="34" charset="-128"/>
              </a:rPr>
              <a:t>Increase chance of mission completion for critical applications</a:t>
            </a:r>
          </a:p>
          <a:p>
            <a:pPr lvl="1" eaLnBrk="1" hangingPunct="1">
              <a:lnSpc>
                <a:spcPct val="80000"/>
              </a:lnSpc>
            </a:pPr>
            <a:r>
              <a:rPr lang="en-US" altLang="en-US" sz="2000" dirty="0" smtClean="0">
                <a:ea typeface="ＭＳ Ｐゴシック" panose="020B0600070205080204" pitchFamily="34" charset="-128"/>
              </a:rPr>
              <a:t>Possible issues to consider:</a:t>
            </a:r>
          </a:p>
          <a:p>
            <a:pPr lvl="2" eaLnBrk="1" hangingPunct="1">
              <a:lnSpc>
                <a:spcPct val="80000"/>
              </a:lnSpc>
            </a:pPr>
            <a:r>
              <a:rPr lang="en-US" altLang="en-US" sz="1800" dirty="0" smtClean="0">
                <a:ea typeface="ＭＳ Ｐゴシック" panose="020B0600070205080204" pitchFamily="34" charset="-128"/>
              </a:rPr>
              <a:t>Policy incompatibility (combined, what is the overarching policy?)</a:t>
            </a:r>
          </a:p>
          <a:p>
            <a:pPr lvl="2" eaLnBrk="1" hangingPunct="1">
              <a:lnSpc>
                <a:spcPct val="80000"/>
              </a:lnSpc>
            </a:pPr>
            <a:r>
              <a:rPr lang="en-US" altLang="en-US" sz="1800" dirty="0" smtClean="0">
                <a:ea typeface="ＭＳ Ｐゴシック" panose="020B0600070205080204" pitchFamily="34" charset="-128"/>
              </a:rPr>
              <a:t>Data dependency between clouds</a:t>
            </a:r>
          </a:p>
          <a:p>
            <a:pPr lvl="2" eaLnBrk="1" hangingPunct="1">
              <a:lnSpc>
                <a:spcPct val="80000"/>
              </a:lnSpc>
            </a:pPr>
            <a:r>
              <a:rPr lang="en-US" altLang="en-US" sz="1800" dirty="0" smtClean="0">
                <a:ea typeface="ＭＳ Ｐゴシック" panose="020B0600070205080204" pitchFamily="34" charset="-128"/>
              </a:rPr>
              <a:t>Differing data semantics across clouds</a:t>
            </a:r>
          </a:p>
          <a:p>
            <a:pPr lvl="2" eaLnBrk="1" hangingPunct="1">
              <a:lnSpc>
                <a:spcPct val="80000"/>
              </a:lnSpc>
            </a:pPr>
            <a:r>
              <a:rPr lang="en-US" altLang="en-US" sz="1800" dirty="0" smtClean="0">
                <a:ea typeface="ＭＳ Ｐゴシック" panose="020B0600070205080204" pitchFamily="34" charset="-128"/>
              </a:rPr>
              <a:t>Knowing when to utilize the redundancy feature </a:t>
            </a:r>
          </a:p>
          <a:p>
            <a:pPr lvl="3" eaLnBrk="1" hangingPunct="1">
              <a:lnSpc>
                <a:spcPct val="80000"/>
              </a:lnSpc>
            </a:pPr>
            <a:r>
              <a:rPr lang="en-US" altLang="en-US" sz="1800" dirty="0" smtClean="0">
                <a:ea typeface="ＭＳ Ｐゴシック" panose="020B0600070205080204" pitchFamily="34" charset="-128"/>
              </a:rPr>
              <a:t>monitoring technology</a:t>
            </a:r>
          </a:p>
          <a:p>
            <a:pPr lvl="2" eaLnBrk="1" hangingPunct="1">
              <a:lnSpc>
                <a:spcPct val="80000"/>
              </a:lnSpc>
            </a:pPr>
            <a:r>
              <a:rPr lang="en-US" altLang="en-US" sz="1800" dirty="0" smtClean="0">
                <a:ea typeface="ＭＳ Ｐゴシック" panose="020B0600070205080204" pitchFamily="34" charset="-128"/>
              </a:rPr>
              <a:t>Is it worth it to spread your sensitive data across multiple clouds?</a:t>
            </a:r>
          </a:p>
          <a:p>
            <a:pPr lvl="3" eaLnBrk="1" hangingPunct="1">
              <a:lnSpc>
                <a:spcPct val="80000"/>
              </a:lnSpc>
            </a:pPr>
            <a:r>
              <a:rPr lang="en-US" altLang="en-US" sz="1600" dirty="0" smtClean="0">
                <a:ea typeface="ＭＳ Ｐゴシック" panose="020B0600070205080204" pitchFamily="34" charset="-128"/>
              </a:rPr>
              <a:t>Redundancy could increase risk of exposure</a:t>
            </a:r>
          </a:p>
        </p:txBody>
      </p:sp>
    </p:spTree>
    <p:extLst>
      <p:ext uri="{BB962C8B-B14F-4D97-AF65-F5344CB8AC3E}">
        <p14:creationId xmlns:p14="http://schemas.microsoft.com/office/powerpoint/2010/main" val="1456621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87043">
                                            <p:txEl>
                                              <p:pRg st="6" end="6"/>
                                            </p:txEl>
                                          </p:spTgt>
                                        </p:tgtEl>
                                        <p:attrNameLst>
                                          <p:attrName>style.visibility</p:attrName>
                                        </p:attrNameLst>
                                      </p:cBhvr>
                                      <p:to>
                                        <p:strVal val="visible"/>
                                      </p:to>
                                    </p:set>
                                    <p:animEffect transition="in" filter="randombar(horizontal)">
                                      <p:cBhvr>
                                        <p:cTn id="7" dur="500"/>
                                        <p:tgtEl>
                                          <p:spTgt spid="87043">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7043">
                                            <p:txEl>
                                              <p:pRg st="7" end="7"/>
                                            </p:txEl>
                                          </p:spTgt>
                                        </p:tgtEl>
                                        <p:attrNameLst>
                                          <p:attrName>style.visibility</p:attrName>
                                        </p:attrNameLst>
                                      </p:cBhvr>
                                      <p:to>
                                        <p:strVal val="visible"/>
                                      </p:to>
                                    </p:set>
                                    <p:animEffect transition="in" filter="randombar(horizontal)">
                                      <p:cBhvr>
                                        <p:cTn id="10" dur="500"/>
                                        <p:tgtEl>
                                          <p:spTgt spid="87043">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7043">
                                            <p:txEl>
                                              <p:pRg st="8" end="8"/>
                                            </p:txEl>
                                          </p:spTgt>
                                        </p:tgtEl>
                                        <p:attrNameLst>
                                          <p:attrName>style.visibility</p:attrName>
                                        </p:attrNameLst>
                                      </p:cBhvr>
                                      <p:to>
                                        <p:strVal val="visible"/>
                                      </p:to>
                                    </p:set>
                                    <p:animEffect transition="in" filter="randombar(horizontal)">
                                      <p:cBhvr>
                                        <p:cTn id="13" dur="500"/>
                                        <p:tgtEl>
                                          <p:spTgt spid="87043">
                                            <p:txEl>
                                              <p:pRg st="8" end="8"/>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7043">
                                            <p:txEl>
                                              <p:pRg st="9" end="9"/>
                                            </p:txEl>
                                          </p:spTgt>
                                        </p:tgtEl>
                                        <p:attrNameLst>
                                          <p:attrName>style.visibility</p:attrName>
                                        </p:attrNameLst>
                                      </p:cBhvr>
                                      <p:to>
                                        <p:strVal val="visible"/>
                                      </p:to>
                                    </p:set>
                                    <p:animEffect transition="in" filter="randombar(horizontal)">
                                      <p:cBhvr>
                                        <p:cTn id="16" dur="500"/>
                                        <p:tgtEl>
                                          <p:spTgt spid="87043">
                                            <p:txEl>
                                              <p:pRg st="9" end="9"/>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87043">
                                            <p:txEl>
                                              <p:pRg st="10" end="10"/>
                                            </p:txEl>
                                          </p:spTgt>
                                        </p:tgtEl>
                                        <p:attrNameLst>
                                          <p:attrName>style.visibility</p:attrName>
                                        </p:attrNameLst>
                                      </p:cBhvr>
                                      <p:to>
                                        <p:strVal val="visible"/>
                                      </p:to>
                                    </p:set>
                                    <p:animEffect transition="in" filter="randombar(horizontal)">
                                      <p:cBhvr>
                                        <p:cTn id="19" dur="500"/>
                                        <p:tgtEl>
                                          <p:spTgt spid="87043">
                                            <p:txEl>
                                              <p:pRg st="10" end="1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87043">
                                            <p:txEl>
                                              <p:pRg st="11" end="11"/>
                                            </p:txEl>
                                          </p:spTgt>
                                        </p:tgtEl>
                                        <p:attrNameLst>
                                          <p:attrName>style.visibility</p:attrName>
                                        </p:attrNameLst>
                                      </p:cBhvr>
                                      <p:to>
                                        <p:strVal val="visible"/>
                                      </p:to>
                                    </p:set>
                                    <p:animEffect transition="in" filter="randombar(horizontal)">
                                      <p:cBhvr>
                                        <p:cTn id="22" dur="500"/>
                                        <p:tgtEl>
                                          <p:spTgt spid="87043">
                                            <p:txEl>
                                              <p:pRg st="11" end="11"/>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87043">
                                            <p:txEl>
                                              <p:pRg st="12" end="12"/>
                                            </p:txEl>
                                          </p:spTgt>
                                        </p:tgtEl>
                                        <p:attrNameLst>
                                          <p:attrName>style.visibility</p:attrName>
                                        </p:attrNameLst>
                                      </p:cBhvr>
                                      <p:to>
                                        <p:strVal val="visible"/>
                                      </p:to>
                                    </p:set>
                                    <p:animEffect transition="in" filter="randombar(horizontal)">
                                      <p:cBhvr>
                                        <p:cTn id="25" dur="500"/>
                                        <p:tgtEl>
                                          <p:spTgt spid="87043">
                                            <p:txEl>
                                              <p:pRg st="12" end="12"/>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7043">
                                            <p:txEl>
                                              <p:pRg st="13" end="13"/>
                                            </p:txEl>
                                          </p:spTgt>
                                        </p:tgtEl>
                                        <p:attrNameLst>
                                          <p:attrName>style.visibility</p:attrName>
                                        </p:attrNameLst>
                                      </p:cBhvr>
                                      <p:to>
                                        <p:strVal val="visible"/>
                                      </p:to>
                                    </p:set>
                                    <p:animEffect transition="in" filter="randombar(horizontal)">
                                      <p:cBhvr>
                                        <p:cTn id="28" dur="500"/>
                                        <p:tgtEl>
                                          <p:spTgt spid="8704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NIST Deployment Models</a:t>
            </a:r>
            <a:endParaRPr lang="en-US" dirty="0"/>
          </a:p>
        </p:txBody>
      </p:sp>
      <p:sp>
        <p:nvSpPr>
          <p:cNvPr id="7" name="Diamond 6"/>
          <p:cNvSpPr/>
          <p:nvPr/>
        </p:nvSpPr>
        <p:spPr>
          <a:xfrm>
            <a:off x="1547663" y="836712"/>
            <a:ext cx="6120680" cy="6120680"/>
          </a:xfrm>
          <a:prstGeom prst="diamond">
            <a:avLst/>
          </a:prstGeom>
          <a:solidFill>
            <a:schemeClr val="accent3">
              <a:lumMod val="20000"/>
              <a:lumOff val="80000"/>
            </a:schemeClr>
          </a:solid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770384" y="1106362"/>
            <a:ext cx="3657600" cy="2731757"/>
          </a:xfrm>
          <a:custGeom>
            <a:avLst/>
            <a:gdLst>
              <a:gd name="connsiteX0" fmla="*/ 0 w 3066782"/>
              <a:gd name="connsiteY0" fmla="*/ 455302 h 2731757"/>
              <a:gd name="connsiteX1" fmla="*/ 455302 w 3066782"/>
              <a:gd name="connsiteY1" fmla="*/ 0 h 2731757"/>
              <a:gd name="connsiteX2" fmla="*/ 2611480 w 3066782"/>
              <a:gd name="connsiteY2" fmla="*/ 0 h 2731757"/>
              <a:gd name="connsiteX3" fmla="*/ 3066782 w 3066782"/>
              <a:gd name="connsiteY3" fmla="*/ 455302 h 2731757"/>
              <a:gd name="connsiteX4" fmla="*/ 3066782 w 3066782"/>
              <a:gd name="connsiteY4" fmla="*/ 2276455 h 2731757"/>
              <a:gd name="connsiteX5" fmla="*/ 2611480 w 3066782"/>
              <a:gd name="connsiteY5" fmla="*/ 2731757 h 2731757"/>
              <a:gd name="connsiteX6" fmla="*/ 455302 w 3066782"/>
              <a:gd name="connsiteY6" fmla="*/ 2731757 h 2731757"/>
              <a:gd name="connsiteX7" fmla="*/ 0 w 3066782"/>
              <a:gd name="connsiteY7" fmla="*/ 2276455 h 2731757"/>
              <a:gd name="connsiteX8" fmla="*/ 0 w 3066782"/>
              <a:gd name="connsiteY8" fmla="*/ 455302 h 27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782" h="2731757">
                <a:moveTo>
                  <a:pt x="0" y="455302"/>
                </a:moveTo>
                <a:cubicBezTo>
                  <a:pt x="0" y="203846"/>
                  <a:pt x="203846" y="0"/>
                  <a:pt x="455302" y="0"/>
                </a:cubicBezTo>
                <a:lnTo>
                  <a:pt x="2611480" y="0"/>
                </a:lnTo>
                <a:cubicBezTo>
                  <a:pt x="2862936" y="0"/>
                  <a:pt x="3066782" y="203846"/>
                  <a:pt x="3066782" y="455302"/>
                </a:cubicBezTo>
                <a:lnTo>
                  <a:pt x="3066782" y="2276455"/>
                </a:lnTo>
                <a:cubicBezTo>
                  <a:pt x="3066782" y="2527911"/>
                  <a:pt x="2862936" y="2731757"/>
                  <a:pt x="2611480" y="2731757"/>
                </a:cubicBezTo>
                <a:lnTo>
                  <a:pt x="455302" y="2731757"/>
                </a:lnTo>
                <a:cubicBezTo>
                  <a:pt x="203846" y="2731757"/>
                  <a:pt x="0" y="2527911"/>
                  <a:pt x="0" y="2276455"/>
                </a:cubicBezTo>
                <a:lnTo>
                  <a:pt x="0" y="455302"/>
                </a:lnTo>
                <a:close/>
              </a:path>
            </a:pathLst>
          </a:custGeom>
          <a:solidFill>
            <a:schemeClr val="accent5">
              <a:lumMod val="60000"/>
              <a:lumOff val="40000"/>
            </a:schemeClr>
          </a:solidFill>
          <a:ln w="25400">
            <a:solidFill>
              <a:schemeClr val="bg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86693" tIns="186693" rIns="186693" bIns="186693" numCol="1" spcCol="1270" anchor="t" anchorCtr="0">
            <a:noAutofit/>
          </a:bodyPr>
          <a:lstStyle/>
          <a:p>
            <a:pPr lvl="0" algn="l" defTabSz="622300" rtl="0">
              <a:lnSpc>
                <a:spcPct val="90000"/>
              </a:lnSpc>
              <a:spcBef>
                <a:spcPct val="0"/>
              </a:spcBef>
              <a:spcAft>
                <a:spcPct val="35000"/>
              </a:spcAft>
            </a:pPr>
            <a:r>
              <a:rPr lang="en-US" b="1" i="0" kern="1200" dirty="0" smtClean="0">
                <a:solidFill>
                  <a:schemeClr val="tx1"/>
                </a:solidFill>
              </a:rPr>
              <a:t>Public cloud</a:t>
            </a:r>
            <a:endParaRPr lang="en-US" b="1"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infrastructure is made available to the general public or a large industry group and is owned by an organization selling cloud services</a:t>
            </a:r>
            <a:endParaRPr lang="en-US" sz="1600"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provider is responsible both for the cloud infrastructure and for the control of data and operations within the cloud</a:t>
            </a:r>
            <a:endParaRPr lang="en-US" sz="1600" i="0" kern="1200" dirty="0">
              <a:solidFill>
                <a:schemeClr val="tx1"/>
              </a:solidFill>
            </a:endParaRPr>
          </a:p>
        </p:txBody>
      </p:sp>
      <p:sp>
        <p:nvSpPr>
          <p:cNvPr id="9" name="Freeform 8"/>
          <p:cNvSpPr/>
          <p:nvPr/>
        </p:nvSpPr>
        <p:spPr>
          <a:xfrm>
            <a:off x="4788024" y="1129291"/>
            <a:ext cx="3657600" cy="2731757"/>
          </a:xfrm>
          <a:custGeom>
            <a:avLst/>
            <a:gdLst>
              <a:gd name="connsiteX0" fmla="*/ 0 w 3066782"/>
              <a:gd name="connsiteY0" fmla="*/ 455302 h 2731757"/>
              <a:gd name="connsiteX1" fmla="*/ 455302 w 3066782"/>
              <a:gd name="connsiteY1" fmla="*/ 0 h 2731757"/>
              <a:gd name="connsiteX2" fmla="*/ 2611480 w 3066782"/>
              <a:gd name="connsiteY2" fmla="*/ 0 h 2731757"/>
              <a:gd name="connsiteX3" fmla="*/ 3066782 w 3066782"/>
              <a:gd name="connsiteY3" fmla="*/ 455302 h 2731757"/>
              <a:gd name="connsiteX4" fmla="*/ 3066782 w 3066782"/>
              <a:gd name="connsiteY4" fmla="*/ 2276455 h 2731757"/>
              <a:gd name="connsiteX5" fmla="*/ 2611480 w 3066782"/>
              <a:gd name="connsiteY5" fmla="*/ 2731757 h 2731757"/>
              <a:gd name="connsiteX6" fmla="*/ 455302 w 3066782"/>
              <a:gd name="connsiteY6" fmla="*/ 2731757 h 2731757"/>
              <a:gd name="connsiteX7" fmla="*/ 0 w 3066782"/>
              <a:gd name="connsiteY7" fmla="*/ 2276455 h 2731757"/>
              <a:gd name="connsiteX8" fmla="*/ 0 w 3066782"/>
              <a:gd name="connsiteY8" fmla="*/ 455302 h 27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782" h="2731757">
                <a:moveTo>
                  <a:pt x="0" y="455302"/>
                </a:moveTo>
                <a:cubicBezTo>
                  <a:pt x="0" y="203846"/>
                  <a:pt x="203846" y="0"/>
                  <a:pt x="455302" y="0"/>
                </a:cubicBezTo>
                <a:lnTo>
                  <a:pt x="2611480" y="0"/>
                </a:lnTo>
                <a:cubicBezTo>
                  <a:pt x="2862936" y="0"/>
                  <a:pt x="3066782" y="203846"/>
                  <a:pt x="3066782" y="455302"/>
                </a:cubicBezTo>
                <a:lnTo>
                  <a:pt x="3066782" y="2276455"/>
                </a:lnTo>
                <a:cubicBezTo>
                  <a:pt x="3066782" y="2527911"/>
                  <a:pt x="2862936" y="2731757"/>
                  <a:pt x="2611480" y="2731757"/>
                </a:cubicBezTo>
                <a:lnTo>
                  <a:pt x="455302" y="2731757"/>
                </a:lnTo>
                <a:cubicBezTo>
                  <a:pt x="203846" y="2731757"/>
                  <a:pt x="0" y="2527911"/>
                  <a:pt x="0" y="2276455"/>
                </a:cubicBezTo>
                <a:lnTo>
                  <a:pt x="0" y="455302"/>
                </a:lnTo>
                <a:close/>
              </a:path>
            </a:pathLst>
          </a:custGeom>
          <a:solidFill>
            <a:schemeClr val="accent5">
              <a:lumMod val="60000"/>
              <a:lumOff val="40000"/>
            </a:schemeClr>
          </a:solidFill>
          <a:ln w="25400">
            <a:solidFill>
              <a:schemeClr val="bg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86693" tIns="186693" rIns="186693" bIns="186693" numCol="1" spcCol="1270" anchor="t" anchorCtr="0">
            <a:noAutofit/>
          </a:bodyPr>
          <a:lstStyle/>
          <a:p>
            <a:pPr lvl="0" algn="l" defTabSz="622300" rtl="0">
              <a:lnSpc>
                <a:spcPct val="90000"/>
              </a:lnSpc>
              <a:spcBef>
                <a:spcPct val="0"/>
              </a:spcBef>
              <a:spcAft>
                <a:spcPct val="35000"/>
              </a:spcAft>
            </a:pPr>
            <a:r>
              <a:rPr lang="en-US" b="1" i="0" kern="1200" dirty="0" smtClean="0">
                <a:solidFill>
                  <a:schemeClr val="tx1"/>
                </a:solidFill>
              </a:rPr>
              <a:t>Private cloud</a:t>
            </a:r>
            <a:endParaRPr lang="en-US" b="1"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infrastructure is operated solely for an organization</a:t>
            </a:r>
            <a:endParaRPr lang="en-US" sz="1600"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It may be managed by the organization or a third party and may exist on premise or off premise</a:t>
            </a:r>
            <a:endParaRPr lang="en-US" sz="1600"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provider is responsible only for the infrastructure and not for the control</a:t>
            </a:r>
            <a:endParaRPr lang="en-US" sz="1600" i="0" kern="1200" dirty="0">
              <a:solidFill>
                <a:schemeClr val="tx1"/>
              </a:solidFill>
            </a:endParaRPr>
          </a:p>
        </p:txBody>
      </p:sp>
      <p:sp>
        <p:nvSpPr>
          <p:cNvPr id="10" name="Freeform 9"/>
          <p:cNvSpPr/>
          <p:nvPr/>
        </p:nvSpPr>
        <p:spPr>
          <a:xfrm>
            <a:off x="770384" y="3954666"/>
            <a:ext cx="3657600" cy="2570678"/>
          </a:xfrm>
          <a:custGeom>
            <a:avLst/>
            <a:gdLst>
              <a:gd name="connsiteX0" fmla="*/ 0 w 3066782"/>
              <a:gd name="connsiteY0" fmla="*/ 428455 h 2570678"/>
              <a:gd name="connsiteX1" fmla="*/ 428455 w 3066782"/>
              <a:gd name="connsiteY1" fmla="*/ 0 h 2570678"/>
              <a:gd name="connsiteX2" fmla="*/ 2638327 w 3066782"/>
              <a:gd name="connsiteY2" fmla="*/ 0 h 2570678"/>
              <a:gd name="connsiteX3" fmla="*/ 3066782 w 3066782"/>
              <a:gd name="connsiteY3" fmla="*/ 428455 h 2570678"/>
              <a:gd name="connsiteX4" fmla="*/ 3066782 w 3066782"/>
              <a:gd name="connsiteY4" fmla="*/ 2142223 h 2570678"/>
              <a:gd name="connsiteX5" fmla="*/ 2638327 w 3066782"/>
              <a:gd name="connsiteY5" fmla="*/ 2570678 h 2570678"/>
              <a:gd name="connsiteX6" fmla="*/ 428455 w 3066782"/>
              <a:gd name="connsiteY6" fmla="*/ 2570678 h 2570678"/>
              <a:gd name="connsiteX7" fmla="*/ 0 w 3066782"/>
              <a:gd name="connsiteY7" fmla="*/ 2142223 h 2570678"/>
              <a:gd name="connsiteX8" fmla="*/ 0 w 3066782"/>
              <a:gd name="connsiteY8" fmla="*/ 428455 h 25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782" h="2570678">
                <a:moveTo>
                  <a:pt x="0" y="428455"/>
                </a:moveTo>
                <a:cubicBezTo>
                  <a:pt x="0" y="191826"/>
                  <a:pt x="191826" y="0"/>
                  <a:pt x="428455" y="0"/>
                </a:cubicBezTo>
                <a:lnTo>
                  <a:pt x="2638327" y="0"/>
                </a:lnTo>
                <a:cubicBezTo>
                  <a:pt x="2874956" y="0"/>
                  <a:pt x="3066782" y="191826"/>
                  <a:pt x="3066782" y="428455"/>
                </a:cubicBezTo>
                <a:lnTo>
                  <a:pt x="3066782" y="2142223"/>
                </a:lnTo>
                <a:cubicBezTo>
                  <a:pt x="3066782" y="2378852"/>
                  <a:pt x="2874956" y="2570678"/>
                  <a:pt x="2638327" y="2570678"/>
                </a:cubicBezTo>
                <a:lnTo>
                  <a:pt x="428455" y="2570678"/>
                </a:lnTo>
                <a:cubicBezTo>
                  <a:pt x="191826" y="2570678"/>
                  <a:pt x="0" y="2378852"/>
                  <a:pt x="0" y="2142223"/>
                </a:cubicBezTo>
                <a:lnTo>
                  <a:pt x="0" y="428455"/>
                </a:lnTo>
                <a:close/>
              </a:path>
            </a:pathLst>
          </a:custGeom>
          <a:solidFill>
            <a:schemeClr val="accent5">
              <a:lumMod val="60000"/>
              <a:lumOff val="40000"/>
            </a:schemeClr>
          </a:solidFill>
          <a:ln w="25400">
            <a:solidFill>
              <a:schemeClr val="bg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78830" tIns="178830" rIns="178830" bIns="178830" numCol="1" spcCol="1270" anchor="t" anchorCtr="0">
            <a:noAutofit/>
          </a:bodyPr>
          <a:lstStyle/>
          <a:p>
            <a:pPr lvl="0" algn="l" defTabSz="622300" rtl="0">
              <a:lnSpc>
                <a:spcPct val="90000"/>
              </a:lnSpc>
              <a:spcBef>
                <a:spcPct val="0"/>
              </a:spcBef>
              <a:spcAft>
                <a:spcPct val="35000"/>
              </a:spcAft>
            </a:pPr>
            <a:r>
              <a:rPr lang="en-US" b="1" i="0" kern="1200" dirty="0" smtClean="0">
                <a:solidFill>
                  <a:schemeClr val="tx1"/>
                </a:solidFill>
              </a:rPr>
              <a:t>Community cloud</a:t>
            </a:r>
            <a:endParaRPr lang="en-US" b="1"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infrastructure is shared by several organizations and supports a specific community that has shared concerns</a:t>
            </a:r>
            <a:endParaRPr lang="en-US" sz="1600"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It may be managed by the organizations or a third party and may exist on premise or off premise</a:t>
            </a:r>
            <a:endParaRPr lang="en-US" sz="1600" i="0" kern="1200" dirty="0">
              <a:solidFill>
                <a:schemeClr val="tx1"/>
              </a:solidFill>
            </a:endParaRPr>
          </a:p>
        </p:txBody>
      </p:sp>
      <p:sp>
        <p:nvSpPr>
          <p:cNvPr id="11" name="Freeform 10"/>
          <p:cNvSpPr/>
          <p:nvPr/>
        </p:nvSpPr>
        <p:spPr>
          <a:xfrm>
            <a:off x="4788024" y="3977595"/>
            <a:ext cx="3657600" cy="2570678"/>
          </a:xfrm>
          <a:custGeom>
            <a:avLst/>
            <a:gdLst>
              <a:gd name="connsiteX0" fmla="*/ 0 w 3066782"/>
              <a:gd name="connsiteY0" fmla="*/ 428455 h 2570678"/>
              <a:gd name="connsiteX1" fmla="*/ 428455 w 3066782"/>
              <a:gd name="connsiteY1" fmla="*/ 0 h 2570678"/>
              <a:gd name="connsiteX2" fmla="*/ 2638327 w 3066782"/>
              <a:gd name="connsiteY2" fmla="*/ 0 h 2570678"/>
              <a:gd name="connsiteX3" fmla="*/ 3066782 w 3066782"/>
              <a:gd name="connsiteY3" fmla="*/ 428455 h 2570678"/>
              <a:gd name="connsiteX4" fmla="*/ 3066782 w 3066782"/>
              <a:gd name="connsiteY4" fmla="*/ 2142223 h 2570678"/>
              <a:gd name="connsiteX5" fmla="*/ 2638327 w 3066782"/>
              <a:gd name="connsiteY5" fmla="*/ 2570678 h 2570678"/>
              <a:gd name="connsiteX6" fmla="*/ 428455 w 3066782"/>
              <a:gd name="connsiteY6" fmla="*/ 2570678 h 2570678"/>
              <a:gd name="connsiteX7" fmla="*/ 0 w 3066782"/>
              <a:gd name="connsiteY7" fmla="*/ 2142223 h 2570678"/>
              <a:gd name="connsiteX8" fmla="*/ 0 w 3066782"/>
              <a:gd name="connsiteY8" fmla="*/ 428455 h 25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782" h="2570678">
                <a:moveTo>
                  <a:pt x="0" y="428455"/>
                </a:moveTo>
                <a:cubicBezTo>
                  <a:pt x="0" y="191826"/>
                  <a:pt x="191826" y="0"/>
                  <a:pt x="428455" y="0"/>
                </a:cubicBezTo>
                <a:lnTo>
                  <a:pt x="2638327" y="0"/>
                </a:lnTo>
                <a:cubicBezTo>
                  <a:pt x="2874956" y="0"/>
                  <a:pt x="3066782" y="191826"/>
                  <a:pt x="3066782" y="428455"/>
                </a:cubicBezTo>
                <a:lnTo>
                  <a:pt x="3066782" y="2142223"/>
                </a:lnTo>
                <a:cubicBezTo>
                  <a:pt x="3066782" y="2378852"/>
                  <a:pt x="2874956" y="2570678"/>
                  <a:pt x="2638327" y="2570678"/>
                </a:cubicBezTo>
                <a:lnTo>
                  <a:pt x="428455" y="2570678"/>
                </a:lnTo>
                <a:cubicBezTo>
                  <a:pt x="191826" y="2570678"/>
                  <a:pt x="0" y="2378852"/>
                  <a:pt x="0" y="2142223"/>
                </a:cubicBezTo>
                <a:lnTo>
                  <a:pt x="0" y="428455"/>
                </a:lnTo>
                <a:close/>
              </a:path>
            </a:pathLst>
          </a:custGeom>
          <a:solidFill>
            <a:schemeClr val="accent5">
              <a:lumMod val="60000"/>
              <a:lumOff val="40000"/>
            </a:schemeClr>
          </a:solidFill>
          <a:ln w="25400">
            <a:solidFill>
              <a:schemeClr val="bg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78830" tIns="178830" rIns="178830" bIns="178830" numCol="1" spcCol="1270" anchor="t" anchorCtr="0">
            <a:noAutofit/>
          </a:bodyPr>
          <a:lstStyle/>
          <a:p>
            <a:pPr lvl="0" algn="l" defTabSz="622300" rtl="0">
              <a:lnSpc>
                <a:spcPct val="90000"/>
              </a:lnSpc>
              <a:spcBef>
                <a:spcPct val="0"/>
              </a:spcBef>
              <a:spcAft>
                <a:spcPct val="35000"/>
              </a:spcAft>
            </a:pPr>
            <a:r>
              <a:rPr lang="en-US" b="1" i="0" kern="1200" dirty="0" smtClean="0">
                <a:solidFill>
                  <a:schemeClr val="tx1"/>
                </a:solidFill>
              </a:rPr>
              <a:t>Hybrid cloud</a:t>
            </a:r>
            <a:endParaRPr lang="en-US" b="1" i="0" kern="1200" dirty="0">
              <a:solidFill>
                <a:schemeClr val="tx1"/>
              </a:solidFill>
            </a:endParaRPr>
          </a:p>
          <a:p>
            <a:pPr marL="114300" lvl="1" indent="-114300" algn="l" defTabSz="577850" rtl="0">
              <a:lnSpc>
                <a:spcPct val="90000"/>
              </a:lnSpc>
              <a:spcBef>
                <a:spcPct val="0"/>
              </a:spcBef>
              <a:spcAft>
                <a:spcPct val="15000"/>
              </a:spcAft>
              <a:buChar char="••"/>
            </a:pPr>
            <a:r>
              <a:rPr lang="en-US" sz="1600" i="0" kern="1200" dirty="0" smtClean="0">
                <a:solidFill>
                  <a:schemeClr val="tx1"/>
                </a:solidFill>
              </a:rPr>
              <a:t>The cloud infrastructure is a composition of two or more clouds that remain unique entities but are bound together by standardized or proprietary technology that enables data and application portability</a:t>
            </a:r>
            <a:endParaRPr lang="en-US" sz="1600" i="0" kern="1200" dirty="0">
              <a:solidFill>
                <a:schemeClr val="tx1"/>
              </a:solidFill>
            </a:endParaRPr>
          </a:p>
        </p:txBody>
      </p:sp>
    </p:spTree>
    <p:extLst>
      <p:ext uri="{BB962C8B-B14F-4D97-AF65-F5344CB8AC3E}">
        <p14:creationId xmlns:p14="http://schemas.microsoft.com/office/powerpoint/2010/main" val="253608306"/>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3200" dirty="0" smtClean="0"/>
              <a:t>Minimize Loss of Control: Access Control</a:t>
            </a:r>
            <a:endParaRPr lang="en-US" sz="3200" dirty="0" smtClean="0"/>
          </a:p>
        </p:txBody>
      </p:sp>
      <p:sp>
        <p:nvSpPr>
          <p:cNvPr id="89091" name="Rectangle 3"/>
          <p:cNvSpPr>
            <a:spLocks noGrp="1" noChangeArrowheads="1"/>
          </p:cNvSpPr>
          <p:nvPr>
            <p:ph type="body" idx="1"/>
          </p:nvPr>
        </p:nvSpPr>
        <p:spPr>
          <a:xfrm>
            <a:off x="457200" y="1196752"/>
            <a:ext cx="8229600" cy="4830763"/>
          </a:xfrm>
        </p:spPr>
        <p:txBody>
          <a:bodyPr/>
          <a:lstStyle/>
          <a:p>
            <a:r>
              <a:rPr lang="en-US" altLang="en-US" sz="2400" dirty="0" smtClean="0"/>
              <a:t>Many possible layers of access control</a:t>
            </a:r>
          </a:p>
          <a:p>
            <a:pPr lvl="1"/>
            <a:r>
              <a:rPr lang="en-US" altLang="en-US" sz="2000" dirty="0" smtClean="0"/>
              <a:t>E.g. access to the cloud, access to servers, access to services, access to databases (direct and queries via web services), access to VMs, and access to objects within a VM</a:t>
            </a:r>
          </a:p>
          <a:p>
            <a:pPr lvl="1"/>
            <a:r>
              <a:rPr lang="en-US" altLang="en-US" sz="2000" dirty="0" smtClean="0"/>
              <a:t>Depending on the deployment model used, some of these will be controlled by the provider and others by the consumer</a:t>
            </a:r>
          </a:p>
          <a:p>
            <a:r>
              <a:rPr lang="en-US" altLang="en-US" sz="2400" dirty="0" smtClean="0"/>
              <a:t>Regardless of deployment model, provider needs to manage the user authentication and access control procedures (to the cloud) </a:t>
            </a:r>
          </a:p>
          <a:p>
            <a:pPr lvl="1"/>
            <a:r>
              <a:rPr lang="en-US" altLang="en-US" sz="2000" dirty="0" smtClean="0"/>
              <a:t>Federated Identity Management: access control management burden still lies with the provider </a:t>
            </a:r>
          </a:p>
          <a:p>
            <a:pPr lvl="1"/>
            <a:r>
              <a:rPr lang="en-US" altLang="en-US" sz="2000" dirty="0" smtClean="0"/>
              <a:t>Requires user to place a large amount of trust on the provider in terms of security, management, and maintenance of access control policies. </a:t>
            </a:r>
          </a:p>
          <a:p>
            <a:pPr lvl="2"/>
            <a:r>
              <a:rPr lang="en-US" altLang="en-US" sz="1800" dirty="0" smtClean="0"/>
              <a:t>This can be burdensome when numerous users from different organizations with different access control policies, are involved</a:t>
            </a:r>
            <a:endParaRPr lang="en-US" altLang="en-US" sz="1800" dirty="0" smtClean="0"/>
          </a:p>
        </p:txBody>
      </p:sp>
    </p:spTree>
    <p:extLst>
      <p:ext uri="{BB962C8B-B14F-4D97-AF65-F5344CB8AC3E}">
        <p14:creationId xmlns:p14="http://schemas.microsoft.com/office/powerpoint/2010/main" val="249782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89091">
                                            <p:txEl>
                                              <p:pRg st="3" end="3"/>
                                            </p:txEl>
                                          </p:spTgt>
                                        </p:tgtEl>
                                        <p:attrNameLst>
                                          <p:attrName>style.visibility</p:attrName>
                                        </p:attrNameLst>
                                      </p:cBhvr>
                                      <p:to>
                                        <p:strVal val="visible"/>
                                      </p:to>
                                    </p:set>
                                    <p:animEffect transition="in" filter="randombar(horizontal)">
                                      <p:cBhvr>
                                        <p:cTn id="7" dur="500"/>
                                        <p:tgtEl>
                                          <p:spTgt spid="8909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9091">
                                            <p:txEl>
                                              <p:pRg st="4" end="4"/>
                                            </p:txEl>
                                          </p:spTgt>
                                        </p:tgtEl>
                                        <p:attrNameLst>
                                          <p:attrName>style.visibility</p:attrName>
                                        </p:attrNameLst>
                                      </p:cBhvr>
                                      <p:to>
                                        <p:strVal val="visible"/>
                                      </p:to>
                                    </p:set>
                                    <p:animEffect transition="in" filter="randombar(horizontal)">
                                      <p:cBhvr>
                                        <p:cTn id="10" dur="500"/>
                                        <p:tgtEl>
                                          <p:spTgt spid="8909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9091">
                                            <p:txEl>
                                              <p:pRg st="5" end="5"/>
                                            </p:txEl>
                                          </p:spTgt>
                                        </p:tgtEl>
                                        <p:attrNameLst>
                                          <p:attrName>style.visibility</p:attrName>
                                        </p:attrNameLst>
                                      </p:cBhvr>
                                      <p:to>
                                        <p:strVal val="visible"/>
                                      </p:to>
                                    </p:set>
                                    <p:animEffect transition="in" filter="randombar(horizontal)">
                                      <p:cBhvr>
                                        <p:cTn id="13" dur="500"/>
                                        <p:tgtEl>
                                          <p:spTgt spid="89091">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9091">
                                            <p:txEl>
                                              <p:pRg st="6" end="6"/>
                                            </p:txEl>
                                          </p:spTgt>
                                        </p:tgtEl>
                                        <p:attrNameLst>
                                          <p:attrName>style.visibility</p:attrName>
                                        </p:attrNameLst>
                                      </p:cBhvr>
                                      <p:to>
                                        <p:strVal val="visible"/>
                                      </p:to>
                                    </p:set>
                                    <p:animEffect transition="in" filter="randombar(horizontal)">
                                      <p:cBhvr>
                                        <p:cTn id="16" dur="500"/>
                                        <p:tgtEl>
                                          <p:spTgt spid="890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z="3200" dirty="0" smtClean="0"/>
              <a:t>Minimize Loss of Control: Access Control</a:t>
            </a:r>
            <a:endParaRPr lang="en-US" altLang="en-US" sz="3200" dirty="0" smtClean="0"/>
          </a:p>
        </p:txBody>
      </p:sp>
      <p:sp>
        <p:nvSpPr>
          <p:cNvPr id="4" name="Content Placeholder 3"/>
          <p:cNvSpPr>
            <a:spLocks noGrp="1"/>
          </p:cNvSpPr>
          <p:nvPr>
            <p:ph idx="1"/>
          </p:nvPr>
        </p:nvSpPr>
        <p:spPr/>
        <p:txBody>
          <a:bodyPr/>
          <a:lstStyle/>
          <a:p>
            <a:pPr>
              <a:lnSpc>
                <a:spcPct val="80000"/>
              </a:lnSpc>
              <a:defRPr/>
            </a:pPr>
            <a:r>
              <a:rPr lang="en-US" altLang="en-US" dirty="0">
                <a:solidFill>
                  <a:srgbClr val="1E1C11"/>
                </a:solidFill>
              </a:rPr>
              <a:t>Consumer-managed access control </a:t>
            </a:r>
          </a:p>
          <a:p>
            <a:pPr lvl="1">
              <a:lnSpc>
                <a:spcPct val="80000"/>
              </a:lnSpc>
              <a:defRPr/>
            </a:pPr>
            <a:r>
              <a:rPr lang="en-US" altLang="en-US" dirty="0">
                <a:solidFill>
                  <a:srgbClr val="1E1C11"/>
                </a:solidFill>
              </a:rPr>
              <a:t>Consumer retains decision-making process to retain some control, requiring less trust of the provider</a:t>
            </a:r>
          </a:p>
          <a:p>
            <a:pPr lvl="1">
              <a:lnSpc>
                <a:spcPct val="80000"/>
              </a:lnSpc>
              <a:defRPr/>
            </a:pPr>
            <a:r>
              <a:rPr lang="en-US" altLang="en-US" dirty="0">
                <a:solidFill>
                  <a:srgbClr val="1E1C11"/>
                </a:solidFill>
              </a:rPr>
              <a:t>Requires the client and provider to have a pre-existing trust relationship, as well as a pre-negotiated standard way of describing resources, users, and access decisions between the cloud provider and consumer. </a:t>
            </a:r>
          </a:p>
          <a:p>
            <a:pPr lvl="2">
              <a:lnSpc>
                <a:spcPct val="80000"/>
              </a:lnSpc>
              <a:defRPr/>
            </a:pPr>
            <a:r>
              <a:rPr lang="en-US" altLang="en-US" dirty="0">
                <a:solidFill>
                  <a:srgbClr val="1E1C11"/>
                </a:solidFill>
              </a:rPr>
              <a:t>It also needs to be able to guarantee that the provider will uphold the consumer-side’s access decisions.</a:t>
            </a:r>
          </a:p>
          <a:p>
            <a:pPr lvl="1">
              <a:lnSpc>
                <a:spcPct val="80000"/>
              </a:lnSpc>
              <a:defRPr/>
            </a:pPr>
            <a:r>
              <a:rPr lang="en-US" altLang="en-US" dirty="0">
                <a:solidFill>
                  <a:srgbClr val="1E1C11"/>
                </a:solidFill>
              </a:rPr>
              <a:t>Should be at least as secure as the traditional access control model. </a:t>
            </a:r>
          </a:p>
          <a:p>
            <a:pPr marL="457200" lvl="1" indent="0">
              <a:lnSpc>
                <a:spcPct val="80000"/>
              </a:lnSpc>
              <a:buNone/>
              <a:defRPr/>
            </a:pPr>
            <a:endParaRPr lang="en-US" altLang="en-US" dirty="0">
              <a:solidFill>
                <a:srgbClr val="1E1C11"/>
              </a:solidFill>
            </a:endParaRPr>
          </a:p>
        </p:txBody>
      </p:sp>
    </p:spTree>
    <p:extLst>
      <p:ext uri="{BB962C8B-B14F-4D97-AF65-F5344CB8AC3E}">
        <p14:creationId xmlns:p14="http://schemas.microsoft.com/office/powerpoint/2010/main" val="28323178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143000" y="2971800"/>
            <a:ext cx="990600" cy="22098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algn="ctr" eaLnBrk="1" hangingPunct="1">
              <a:spcBef>
                <a:spcPct val="0"/>
              </a:spcBef>
              <a:buFontTx/>
              <a:buNone/>
            </a:pPr>
            <a:r>
              <a:rPr lang="en-US" altLang="en-US" sz="1200">
                <a:solidFill>
                  <a:schemeClr val="tx1"/>
                </a:solidFill>
              </a:rPr>
              <a:t> Policy </a:t>
            </a:r>
          </a:p>
          <a:p>
            <a:pPr algn="ctr" eaLnBrk="1" hangingPunct="1">
              <a:spcBef>
                <a:spcPct val="0"/>
              </a:spcBef>
              <a:buFontTx/>
              <a:buNone/>
            </a:pPr>
            <a:r>
              <a:rPr lang="en-US" altLang="en-US" sz="1200">
                <a:solidFill>
                  <a:schemeClr val="tx1"/>
                </a:solidFill>
              </a:rPr>
              <a:t>Enforcement </a:t>
            </a:r>
          </a:p>
          <a:p>
            <a:pPr algn="ctr" eaLnBrk="1" hangingPunct="1">
              <a:spcBef>
                <a:spcPct val="0"/>
              </a:spcBef>
              <a:buFontTx/>
              <a:buNone/>
            </a:pPr>
            <a:r>
              <a:rPr lang="en-US" altLang="en-US" sz="1200">
                <a:solidFill>
                  <a:schemeClr val="tx1"/>
                </a:solidFill>
              </a:rPr>
              <a:t>Point</a:t>
            </a:r>
          </a:p>
          <a:p>
            <a:pPr algn="ctr" eaLnBrk="1" hangingPunct="1">
              <a:spcBef>
                <a:spcPct val="0"/>
              </a:spcBef>
              <a:buFontTx/>
              <a:buNone/>
            </a:pPr>
            <a:r>
              <a:rPr lang="en-US" altLang="en-US" sz="1000">
                <a:solidFill>
                  <a:schemeClr val="tx1"/>
                </a:solidFill>
              </a:rPr>
              <a:t>(intercepts all </a:t>
            </a:r>
          </a:p>
          <a:p>
            <a:pPr algn="ctr" eaLnBrk="1" hangingPunct="1">
              <a:spcBef>
                <a:spcPct val="0"/>
              </a:spcBef>
              <a:buFontTx/>
              <a:buNone/>
            </a:pPr>
            <a:r>
              <a:rPr lang="en-US" altLang="en-US" sz="1000">
                <a:solidFill>
                  <a:schemeClr val="tx1"/>
                </a:solidFill>
              </a:rPr>
              <a:t>resource </a:t>
            </a:r>
          </a:p>
          <a:p>
            <a:pPr algn="ctr" eaLnBrk="1" hangingPunct="1">
              <a:spcBef>
                <a:spcPct val="0"/>
              </a:spcBef>
              <a:buFontTx/>
              <a:buNone/>
            </a:pPr>
            <a:r>
              <a:rPr lang="en-US" altLang="en-US" sz="1000">
                <a:solidFill>
                  <a:schemeClr val="tx1"/>
                </a:solidFill>
              </a:rPr>
              <a:t>access requests</a:t>
            </a:r>
          </a:p>
          <a:p>
            <a:pPr algn="ctr" eaLnBrk="1" hangingPunct="1">
              <a:spcBef>
                <a:spcPct val="0"/>
              </a:spcBef>
              <a:buFontTx/>
              <a:buNone/>
            </a:pPr>
            <a:r>
              <a:rPr lang="en-US" altLang="en-US" sz="1000">
                <a:solidFill>
                  <a:schemeClr val="tx1"/>
                </a:solidFill>
              </a:rPr>
              <a:t>from all client </a:t>
            </a:r>
          </a:p>
          <a:p>
            <a:pPr algn="ctr" eaLnBrk="1" hangingPunct="1">
              <a:spcBef>
                <a:spcPct val="0"/>
              </a:spcBef>
              <a:buFontTx/>
              <a:buNone/>
            </a:pPr>
            <a:r>
              <a:rPr lang="en-US" altLang="en-US" sz="1000">
                <a:solidFill>
                  <a:schemeClr val="tx1"/>
                </a:solidFill>
              </a:rPr>
              <a:t>domains)</a:t>
            </a:r>
          </a:p>
        </p:txBody>
      </p:sp>
      <p:sp>
        <p:nvSpPr>
          <p:cNvPr id="60419" name="Rectangle 3"/>
          <p:cNvSpPr>
            <a:spLocks noChangeArrowheads="1"/>
          </p:cNvSpPr>
          <p:nvPr/>
        </p:nvSpPr>
        <p:spPr bwMode="auto">
          <a:xfrm>
            <a:off x="6705600" y="3733800"/>
            <a:ext cx="762000" cy="10668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algn="ctr" eaLnBrk="1" hangingPunct="1">
              <a:lnSpc>
                <a:spcPct val="75000"/>
              </a:lnSpc>
              <a:spcBef>
                <a:spcPct val="0"/>
              </a:spcBef>
              <a:buFontTx/>
              <a:buNone/>
            </a:pPr>
            <a:r>
              <a:rPr lang="en-US" altLang="en-US" sz="1400">
                <a:solidFill>
                  <a:schemeClr val="tx1"/>
                </a:solidFill>
              </a:rPr>
              <a:t>Policy </a:t>
            </a:r>
          </a:p>
          <a:p>
            <a:pPr algn="ctr" eaLnBrk="1" hangingPunct="1">
              <a:lnSpc>
                <a:spcPct val="75000"/>
              </a:lnSpc>
              <a:spcBef>
                <a:spcPct val="0"/>
              </a:spcBef>
              <a:buFontTx/>
              <a:buNone/>
            </a:pPr>
            <a:r>
              <a:rPr lang="en-US" altLang="en-US" sz="1400">
                <a:solidFill>
                  <a:schemeClr val="tx1"/>
                </a:solidFill>
              </a:rPr>
              <a:t>Decision </a:t>
            </a:r>
          </a:p>
          <a:p>
            <a:pPr algn="ctr" eaLnBrk="1" hangingPunct="1">
              <a:lnSpc>
                <a:spcPct val="75000"/>
              </a:lnSpc>
              <a:spcBef>
                <a:spcPct val="0"/>
              </a:spcBef>
              <a:buFontTx/>
              <a:buNone/>
            </a:pPr>
            <a:r>
              <a:rPr lang="en-US" altLang="en-US" sz="1400">
                <a:solidFill>
                  <a:schemeClr val="tx1"/>
                </a:solidFill>
              </a:rPr>
              <a:t>Point</a:t>
            </a:r>
          </a:p>
          <a:p>
            <a:pPr algn="ctr" eaLnBrk="1" hangingPunct="1">
              <a:lnSpc>
                <a:spcPct val="75000"/>
              </a:lnSpc>
              <a:spcBef>
                <a:spcPct val="0"/>
              </a:spcBef>
              <a:buFontTx/>
              <a:buNone/>
            </a:pPr>
            <a:r>
              <a:rPr lang="en-US" altLang="en-US" sz="900">
                <a:solidFill>
                  <a:schemeClr val="tx1"/>
                </a:solidFill>
              </a:rPr>
              <a:t>for cloud </a:t>
            </a:r>
          </a:p>
          <a:p>
            <a:pPr algn="ctr" eaLnBrk="1" hangingPunct="1">
              <a:lnSpc>
                <a:spcPct val="75000"/>
              </a:lnSpc>
              <a:spcBef>
                <a:spcPct val="0"/>
              </a:spcBef>
              <a:buFontTx/>
              <a:buNone/>
            </a:pPr>
            <a:r>
              <a:rPr lang="en-US" altLang="en-US" sz="900">
                <a:solidFill>
                  <a:schemeClr val="tx1"/>
                </a:solidFill>
              </a:rPr>
              <a:t>resource </a:t>
            </a:r>
          </a:p>
          <a:p>
            <a:pPr algn="ctr" eaLnBrk="1" hangingPunct="1">
              <a:lnSpc>
                <a:spcPct val="75000"/>
              </a:lnSpc>
              <a:spcBef>
                <a:spcPct val="0"/>
              </a:spcBef>
              <a:buFontTx/>
              <a:buNone/>
            </a:pPr>
            <a:r>
              <a:rPr lang="en-US" altLang="en-US" sz="900">
                <a:solidFill>
                  <a:schemeClr val="tx1"/>
                </a:solidFill>
              </a:rPr>
              <a:t>on Domain A</a:t>
            </a:r>
          </a:p>
        </p:txBody>
      </p:sp>
      <p:sp>
        <p:nvSpPr>
          <p:cNvPr id="60420" name="Text Box 4"/>
          <p:cNvSpPr txBox="1">
            <a:spLocks noChangeArrowheads="1"/>
          </p:cNvSpPr>
          <p:nvPr/>
        </p:nvSpPr>
        <p:spPr bwMode="auto">
          <a:xfrm>
            <a:off x="6705600" y="2087563"/>
            <a:ext cx="2192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200">
                <a:solidFill>
                  <a:schemeClr val="tx1"/>
                </a:solidFill>
              </a:rPr>
              <a:t>Cloud Consumer in Domain B</a:t>
            </a:r>
          </a:p>
        </p:txBody>
      </p:sp>
      <p:sp>
        <p:nvSpPr>
          <p:cNvPr id="60421" name="AutoShape 5"/>
          <p:cNvSpPr>
            <a:spLocks noChangeArrowheads="1"/>
          </p:cNvSpPr>
          <p:nvPr/>
        </p:nvSpPr>
        <p:spPr bwMode="auto">
          <a:xfrm>
            <a:off x="8229600" y="4038600"/>
            <a:ext cx="762000" cy="838200"/>
          </a:xfrm>
          <a:prstGeom prst="flowChartMagneticDisk">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algn="ctr" eaLnBrk="1" hangingPunct="1">
              <a:spcBef>
                <a:spcPct val="0"/>
              </a:spcBef>
              <a:buFontTx/>
              <a:buNone/>
            </a:pPr>
            <a:r>
              <a:rPr lang="en-US" altLang="en-US" sz="1200" b="1">
                <a:solidFill>
                  <a:schemeClr val="tx1"/>
                </a:solidFill>
              </a:rPr>
              <a:t>ACM</a:t>
            </a:r>
          </a:p>
          <a:p>
            <a:pPr algn="ctr" eaLnBrk="1" hangingPunct="1">
              <a:spcBef>
                <a:spcPct val="0"/>
              </a:spcBef>
              <a:buFontTx/>
              <a:buNone/>
            </a:pPr>
            <a:r>
              <a:rPr lang="en-US" altLang="en-US" sz="900">
                <a:solidFill>
                  <a:schemeClr val="tx1"/>
                </a:solidFill>
              </a:rPr>
              <a:t>(XACML </a:t>
            </a:r>
          </a:p>
          <a:p>
            <a:pPr algn="ctr" eaLnBrk="1" hangingPunct="1">
              <a:spcBef>
                <a:spcPct val="0"/>
              </a:spcBef>
              <a:buFontTx/>
              <a:buNone/>
            </a:pPr>
            <a:r>
              <a:rPr lang="en-US" altLang="en-US" sz="900">
                <a:solidFill>
                  <a:schemeClr val="tx1"/>
                </a:solidFill>
              </a:rPr>
              <a:t>policies)</a:t>
            </a:r>
          </a:p>
        </p:txBody>
      </p:sp>
      <p:grpSp>
        <p:nvGrpSpPr>
          <p:cNvPr id="60422" name="Group 6"/>
          <p:cNvGrpSpPr>
            <a:grpSpLocks/>
          </p:cNvGrpSpPr>
          <p:nvPr/>
        </p:nvGrpSpPr>
        <p:grpSpPr bwMode="auto">
          <a:xfrm>
            <a:off x="2209800" y="1981200"/>
            <a:ext cx="457200" cy="4495800"/>
            <a:chOff x="1008" y="194"/>
            <a:chExt cx="669" cy="3694"/>
          </a:xfrm>
        </p:grpSpPr>
        <p:sp>
          <p:nvSpPr>
            <p:cNvPr id="60457" name="Arc 7"/>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58" name="Arc 8"/>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0423" name="Group 9"/>
          <p:cNvGrpSpPr>
            <a:grpSpLocks/>
          </p:cNvGrpSpPr>
          <p:nvPr/>
        </p:nvGrpSpPr>
        <p:grpSpPr bwMode="auto">
          <a:xfrm flipH="1">
            <a:off x="6253163" y="1905000"/>
            <a:ext cx="376237" cy="4343400"/>
            <a:chOff x="1008" y="194"/>
            <a:chExt cx="669" cy="3694"/>
          </a:xfrm>
        </p:grpSpPr>
        <p:sp>
          <p:nvSpPr>
            <p:cNvPr id="60455" name="Arc 10"/>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56" name="Arc 11"/>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0424" name="Oval 12"/>
          <p:cNvSpPr>
            <a:spLocks noChangeArrowheads="1"/>
          </p:cNvSpPr>
          <p:nvPr/>
        </p:nvSpPr>
        <p:spPr bwMode="auto">
          <a:xfrm>
            <a:off x="533400" y="2819400"/>
            <a:ext cx="228600" cy="228600"/>
          </a:xfrm>
          <a:prstGeom prst="ellipse">
            <a:avLst/>
          </a:prstGeom>
          <a:solidFill>
            <a:srgbClr val="FFFF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endParaRPr>
          </a:p>
        </p:txBody>
      </p:sp>
      <p:sp>
        <p:nvSpPr>
          <p:cNvPr id="60425" name="Oval 13"/>
          <p:cNvSpPr>
            <a:spLocks noChangeArrowheads="1"/>
          </p:cNvSpPr>
          <p:nvPr/>
        </p:nvSpPr>
        <p:spPr bwMode="auto">
          <a:xfrm>
            <a:off x="533400" y="3429000"/>
            <a:ext cx="228600" cy="228600"/>
          </a:xfrm>
          <a:prstGeom prst="ellipse">
            <a:avLst/>
          </a:prstGeom>
          <a:solidFill>
            <a:srgbClr val="FFFF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endParaRPr>
          </a:p>
        </p:txBody>
      </p:sp>
      <p:sp>
        <p:nvSpPr>
          <p:cNvPr id="60426" name="Oval 14"/>
          <p:cNvSpPr>
            <a:spLocks noChangeArrowheads="1"/>
          </p:cNvSpPr>
          <p:nvPr/>
        </p:nvSpPr>
        <p:spPr bwMode="auto">
          <a:xfrm>
            <a:off x="533400" y="4724400"/>
            <a:ext cx="228600" cy="228600"/>
          </a:xfrm>
          <a:prstGeom prst="ellipse">
            <a:avLst/>
          </a:prstGeom>
          <a:solidFill>
            <a:srgbClr val="FFFF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endParaRPr>
          </a:p>
        </p:txBody>
      </p:sp>
      <p:sp>
        <p:nvSpPr>
          <p:cNvPr id="60427" name="Oval 15"/>
          <p:cNvSpPr>
            <a:spLocks noChangeArrowheads="1"/>
          </p:cNvSpPr>
          <p:nvPr/>
        </p:nvSpPr>
        <p:spPr bwMode="auto">
          <a:xfrm>
            <a:off x="533400" y="5334000"/>
            <a:ext cx="228600" cy="228600"/>
          </a:xfrm>
          <a:prstGeom prst="ellipse">
            <a:avLst/>
          </a:prstGeom>
          <a:solidFill>
            <a:srgbClr val="FFFF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endParaRPr>
          </a:p>
        </p:txBody>
      </p:sp>
      <p:sp>
        <p:nvSpPr>
          <p:cNvPr id="60428" name="Text Box 16"/>
          <p:cNvSpPr txBox="1">
            <a:spLocks noChangeArrowheads="1"/>
          </p:cNvSpPr>
          <p:nvPr/>
        </p:nvSpPr>
        <p:spPr bwMode="auto">
          <a:xfrm>
            <a:off x="533400" y="3733800"/>
            <a:ext cx="247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800">
                <a:solidFill>
                  <a:schemeClr val="tx1"/>
                </a:solidFill>
              </a:rPr>
              <a:t>.</a:t>
            </a:r>
          </a:p>
          <a:p>
            <a:pPr eaLnBrk="1" hangingPunct="1">
              <a:spcBef>
                <a:spcPct val="0"/>
              </a:spcBef>
              <a:buFontTx/>
              <a:buNone/>
            </a:pPr>
            <a:r>
              <a:rPr lang="en-US" altLang="en-US" sz="1800">
                <a:solidFill>
                  <a:schemeClr val="tx1"/>
                </a:solidFill>
              </a:rPr>
              <a:t>.</a:t>
            </a:r>
          </a:p>
          <a:p>
            <a:pPr eaLnBrk="1" hangingPunct="1">
              <a:spcBef>
                <a:spcPct val="0"/>
              </a:spcBef>
              <a:buFontTx/>
              <a:buNone/>
            </a:pPr>
            <a:r>
              <a:rPr lang="en-US" altLang="en-US" sz="1800">
                <a:solidFill>
                  <a:schemeClr val="tx1"/>
                </a:solidFill>
              </a:rPr>
              <a:t>.</a:t>
            </a:r>
          </a:p>
        </p:txBody>
      </p:sp>
      <p:sp>
        <p:nvSpPr>
          <p:cNvPr id="60429" name="Text Box 17"/>
          <p:cNvSpPr txBox="1">
            <a:spLocks noChangeArrowheads="1"/>
          </p:cNvSpPr>
          <p:nvPr/>
        </p:nvSpPr>
        <p:spPr bwMode="auto">
          <a:xfrm rot="5400000">
            <a:off x="117475" y="4154488"/>
            <a:ext cx="771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resources</a:t>
            </a:r>
          </a:p>
        </p:txBody>
      </p:sp>
      <p:sp>
        <p:nvSpPr>
          <p:cNvPr id="60430" name="Text Box 18"/>
          <p:cNvSpPr txBox="1">
            <a:spLocks noChangeArrowheads="1"/>
          </p:cNvSpPr>
          <p:nvPr/>
        </p:nvSpPr>
        <p:spPr bwMode="auto">
          <a:xfrm>
            <a:off x="228600" y="2087563"/>
            <a:ext cx="2105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200">
                <a:solidFill>
                  <a:schemeClr val="tx1"/>
                </a:solidFill>
              </a:rPr>
              <a:t>Cloud Provider in Domain A</a:t>
            </a:r>
          </a:p>
        </p:txBody>
      </p:sp>
      <p:pic>
        <p:nvPicPr>
          <p:cNvPr id="60431" name="Picture 19" descr="j0292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53200" y="2811463"/>
            <a:ext cx="725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2" name="Oval 20"/>
          <p:cNvSpPr>
            <a:spLocks noChangeArrowheads="1"/>
          </p:cNvSpPr>
          <p:nvPr/>
        </p:nvSpPr>
        <p:spPr bwMode="auto">
          <a:xfrm>
            <a:off x="8534400" y="28194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algn="ctr" eaLnBrk="1" hangingPunct="1">
              <a:spcBef>
                <a:spcPct val="0"/>
              </a:spcBef>
              <a:buFontTx/>
              <a:buNone/>
            </a:pPr>
            <a:r>
              <a:rPr lang="en-US" altLang="en-US" sz="1400">
                <a:solidFill>
                  <a:schemeClr val="tx1"/>
                </a:solidFill>
              </a:rPr>
              <a:t>IDP</a:t>
            </a:r>
          </a:p>
        </p:txBody>
      </p:sp>
      <p:sp>
        <p:nvSpPr>
          <p:cNvPr id="60433" name="Line 21"/>
          <p:cNvSpPr>
            <a:spLocks noChangeShapeType="1"/>
          </p:cNvSpPr>
          <p:nvPr/>
        </p:nvSpPr>
        <p:spPr bwMode="auto">
          <a:xfrm>
            <a:off x="7315200" y="29718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4" name="Text Box 22"/>
          <p:cNvSpPr txBox="1">
            <a:spLocks noChangeArrowheads="1"/>
          </p:cNvSpPr>
          <p:nvPr/>
        </p:nvSpPr>
        <p:spPr bwMode="auto">
          <a:xfrm>
            <a:off x="7315200" y="2725738"/>
            <a:ext cx="1174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1. Authn request</a:t>
            </a:r>
          </a:p>
        </p:txBody>
      </p:sp>
      <p:sp>
        <p:nvSpPr>
          <p:cNvPr id="60435" name="Line 23"/>
          <p:cNvSpPr>
            <a:spLocks noChangeShapeType="1"/>
          </p:cNvSpPr>
          <p:nvPr/>
        </p:nvSpPr>
        <p:spPr bwMode="auto">
          <a:xfrm flipH="1">
            <a:off x="7315200" y="31242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6" name="Text Box 24"/>
          <p:cNvSpPr txBox="1">
            <a:spLocks noChangeArrowheads="1"/>
          </p:cNvSpPr>
          <p:nvPr/>
        </p:nvSpPr>
        <p:spPr bwMode="auto">
          <a:xfrm>
            <a:off x="7315200" y="3108325"/>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2. SAML Assertion</a:t>
            </a:r>
          </a:p>
        </p:txBody>
      </p:sp>
      <p:sp>
        <p:nvSpPr>
          <p:cNvPr id="60437" name="Line 25"/>
          <p:cNvSpPr>
            <a:spLocks noChangeShapeType="1"/>
          </p:cNvSpPr>
          <p:nvPr/>
        </p:nvSpPr>
        <p:spPr bwMode="auto">
          <a:xfrm flipH="1">
            <a:off x="2133600" y="3200400"/>
            <a:ext cx="43434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8" name="Text Box 26"/>
          <p:cNvSpPr txBox="1">
            <a:spLocks noChangeArrowheads="1"/>
          </p:cNvSpPr>
          <p:nvPr/>
        </p:nvSpPr>
        <p:spPr bwMode="auto">
          <a:xfrm>
            <a:off x="2714625" y="2954338"/>
            <a:ext cx="3571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3. Resource request (XACML Request) + SAML assertion</a:t>
            </a:r>
          </a:p>
        </p:txBody>
      </p:sp>
      <p:sp>
        <p:nvSpPr>
          <p:cNvPr id="60439" name="Line 27"/>
          <p:cNvSpPr>
            <a:spLocks noChangeShapeType="1"/>
          </p:cNvSpPr>
          <p:nvPr/>
        </p:nvSpPr>
        <p:spPr bwMode="auto">
          <a:xfrm>
            <a:off x="2133600" y="3886200"/>
            <a:ext cx="44196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40" name="Text Box 28"/>
          <p:cNvSpPr txBox="1">
            <a:spLocks noChangeArrowheads="1"/>
          </p:cNvSpPr>
          <p:nvPr/>
        </p:nvSpPr>
        <p:spPr bwMode="auto">
          <a:xfrm>
            <a:off x="2819400" y="3603625"/>
            <a:ext cx="2597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4. Redirect to domain of resource owner</a:t>
            </a:r>
          </a:p>
        </p:txBody>
      </p:sp>
      <p:sp>
        <p:nvSpPr>
          <p:cNvPr id="60441" name="Line 29"/>
          <p:cNvSpPr>
            <a:spLocks noChangeShapeType="1"/>
          </p:cNvSpPr>
          <p:nvPr/>
        </p:nvSpPr>
        <p:spPr bwMode="auto">
          <a:xfrm flipH="1">
            <a:off x="2209800" y="4419600"/>
            <a:ext cx="449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42" name="Text Box 30"/>
          <p:cNvSpPr txBox="1">
            <a:spLocks noChangeArrowheads="1"/>
          </p:cNvSpPr>
          <p:nvPr/>
        </p:nvSpPr>
        <p:spPr bwMode="auto">
          <a:xfrm>
            <a:off x="3657600" y="4191000"/>
            <a:ext cx="2344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7. Send signed and encrypted ticket</a:t>
            </a:r>
          </a:p>
        </p:txBody>
      </p:sp>
      <p:sp>
        <p:nvSpPr>
          <p:cNvPr id="60443" name="Line 31"/>
          <p:cNvSpPr>
            <a:spLocks noChangeShapeType="1"/>
          </p:cNvSpPr>
          <p:nvPr/>
        </p:nvSpPr>
        <p:spPr bwMode="auto">
          <a:xfrm>
            <a:off x="7467600" y="4267200"/>
            <a:ext cx="68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44" name="Text Box 32"/>
          <p:cNvSpPr txBox="1">
            <a:spLocks noChangeArrowheads="1"/>
          </p:cNvSpPr>
          <p:nvPr/>
        </p:nvSpPr>
        <p:spPr bwMode="auto">
          <a:xfrm>
            <a:off x="7527925" y="3640138"/>
            <a:ext cx="1684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5. Retrieve policy </a:t>
            </a:r>
          </a:p>
          <a:p>
            <a:pPr eaLnBrk="1" hangingPunct="1">
              <a:spcBef>
                <a:spcPct val="0"/>
              </a:spcBef>
              <a:buFontTx/>
              <a:buNone/>
            </a:pPr>
            <a:r>
              <a:rPr lang="en-US" altLang="en-US" sz="1000">
                <a:solidFill>
                  <a:schemeClr val="tx1"/>
                </a:solidFill>
              </a:rPr>
              <a:t>    for specified resource</a:t>
            </a:r>
          </a:p>
        </p:txBody>
      </p:sp>
      <p:sp>
        <p:nvSpPr>
          <p:cNvPr id="60445" name="Freeform 33"/>
          <p:cNvSpPr>
            <a:spLocks/>
          </p:cNvSpPr>
          <p:nvPr/>
        </p:nvSpPr>
        <p:spPr bwMode="auto">
          <a:xfrm>
            <a:off x="7019925" y="4784725"/>
            <a:ext cx="344488" cy="295275"/>
          </a:xfrm>
          <a:custGeom>
            <a:avLst/>
            <a:gdLst>
              <a:gd name="T0" fmla="*/ 2147483646 w 217"/>
              <a:gd name="T1" fmla="*/ 2147483646 h 186"/>
              <a:gd name="T2" fmla="*/ 2147483646 w 217"/>
              <a:gd name="T3" fmla="*/ 2147483646 h 186"/>
              <a:gd name="T4" fmla="*/ 2147483646 w 217"/>
              <a:gd name="T5" fmla="*/ 2147483646 h 186"/>
              <a:gd name="T6" fmla="*/ 2147483646 w 217"/>
              <a:gd name="T7" fmla="*/ 2147483646 h 186"/>
              <a:gd name="T8" fmla="*/ 2147483646 w 217"/>
              <a:gd name="T9" fmla="*/ 2147483646 h 186"/>
              <a:gd name="T10" fmla="*/ 2147483646 w 217"/>
              <a:gd name="T11" fmla="*/ 2147483646 h 186"/>
              <a:gd name="T12" fmla="*/ 2147483646 w 217"/>
              <a:gd name="T13" fmla="*/ 2147483646 h 186"/>
              <a:gd name="T14" fmla="*/ 2147483646 w 217"/>
              <a:gd name="T15" fmla="*/ 2147483646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6" name="Text Box 34"/>
          <p:cNvSpPr txBox="1">
            <a:spLocks noChangeArrowheads="1"/>
          </p:cNvSpPr>
          <p:nvPr/>
        </p:nvSpPr>
        <p:spPr bwMode="auto">
          <a:xfrm>
            <a:off x="6537325" y="5087938"/>
            <a:ext cx="25050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6. Determine whether user can access </a:t>
            </a:r>
          </a:p>
          <a:p>
            <a:pPr eaLnBrk="1" hangingPunct="1">
              <a:spcBef>
                <a:spcPct val="0"/>
              </a:spcBef>
              <a:buFontTx/>
              <a:buNone/>
            </a:pPr>
            <a:r>
              <a:rPr lang="en-US" altLang="en-US" sz="1000">
                <a:solidFill>
                  <a:schemeClr val="tx1"/>
                </a:solidFill>
              </a:rPr>
              <a:t>    specified resource </a:t>
            </a:r>
          </a:p>
          <a:p>
            <a:pPr eaLnBrk="1" hangingPunct="1">
              <a:spcBef>
                <a:spcPct val="0"/>
              </a:spcBef>
              <a:buFontTx/>
              <a:buNone/>
            </a:pPr>
            <a:r>
              <a:rPr lang="en-US" altLang="en-US" sz="1000">
                <a:solidFill>
                  <a:schemeClr val="tx1"/>
                </a:solidFill>
              </a:rPr>
              <a:t>7. Create ticket for grant/deny</a:t>
            </a:r>
          </a:p>
        </p:txBody>
      </p:sp>
      <p:sp>
        <p:nvSpPr>
          <p:cNvPr id="60447" name="Freeform 35"/>
          <p:cNvSpPr>
            <a:spLocks/>
          </p:cNvSpPr>
          <p:nvPr/>
        </p:nvSpPr>
        <p:spPr bwMode="auto">
          <a:xfrm>
            <a:off x="1625600" y="5167313"/>
            <a:ext cx="344488" cy="295275"/>
          </a:xfrm>
          <a:custGeom>
            <a:avLst/>
            <a:gdLst>
              <a:gd name="T0" fmla="*/ 2147483646 w 217"/>
              <a:gd name="T1" fmla="*/ 2147483646 h 186"/>
              <a:gd name="T2" fmla="*/ 2147483646 w 217"/>
              <a:gd name="T3" fmla="*/ 2147483646 h 186"/>
              <a:gd name="T4" fmla="*/ 2147483646 w 217"/>
              <a:gd name="T5" fmla="*/ 2147483646 h 186"/>
              <a:gd name="T6" fmla="*/ 2147483646 w 217"/>
              <a:gd name="T7" fmla="*/ 2147483646 h 186"/>
              <a:gd name="T8" fmla="*/ 2147483646 w 217"/>
              <a:gd name="T9" fmla="*/ 2147483646 h 186"/>
              <a:gd name="T10" fmla="*/ 2147483646 w 217"/>
              <a:gd name="T11" fmla="*/ 2147483646 h 186"/>
              <a:gd name="T12" fmla="*/ 2147483646 w 217"/>
              <a:gd name="T13" fmla="*/ 2147483646 h 186"/>
              <a:gd name="T14" fmla="*/ 2147483646 w 217"/>
              <a:gd name="T15" fmla="*/ 2147483646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8" name="Text Box 36"/>
          <p:cNvSpPr txBox="1">
            <a:spLocks noChangeArrowheads="1"/>
          </p:cNvSpPr>
          <p:nvPr/>
        </p:nvSpPr>
        <p:spPr bwMode="auto">
          <a:xfrm>
            <a:off x="1143000" y="5470525"/>
            <a:ext cx="2065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8. Decrypt and verify signature</a:t>
            </a:r>
          </a:p>
        </p:txBody>
      </p:sp>
      <p:sp>
        <p:nvSpPr>
          <p:cNvPr id="60449" name="Text Box 37"/>
          <p:cNvSpPr txBox="1">
            <a:spLocks noChangeArrowheads="1"/>
          </p:cNvSpPr>
          <p:nvPr/>
        </p:nvSpPr>
        <p:spPr bwMode="auto">
          <a:xfrm>
            <a:off x="1143000" y="5699125"/>
            <a:ext cx="2192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9. Retrieve capability from ticket</a:t>
            </a:r>
          </a:p>
        </p:txBody>
      </p:sp>
      <p:sp>
        <p:nvSpPr>
          <p:cNvPr id="60450" name="Text Box 38"/>
          <p:cNvSpPr txBox="1">
            <a:spLocks noChangeArrowheads="1"/>
          </p:cNvSpPr>
          <p:nvPr/>
        </p:nvSpPr>
        <p:spPr bwMode="auto">
          <a:xfrm>
            <a:off x="1143000" y="5927725"/>
            <a:ext cx="2824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400">
                <a:solidFill>
                  <a:srgbClr val="262626"/>
                </a:solidFill>
                <a:latin typeface="Comic Sans MS" panose="030F0702030302020204" pitchFamily="66"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262626"/>
                </a:solidFill>
                <a:latin typeface="Comic Sans MS" panose="030F0702030302020204" pitchFamily="66" charset="0"/>
                <a:ea typeface="ＭＳ Ｐゴシック" panose="020B0600070205080204" pitchFamily="34" charset="-128"/>
              </a:defRPr>
            </a:lvl9pPr>
          </a:lstStyle>
          <a:p>
            <a:pPr eaLnBrk="1" hangingPunct="1">
              <a:spcBef>
                <a:spcPct val="0"/>
              </a:spcBef>
              <a:buFontTx/>
              <a:buNone/>
            </a:pPr>
            <a:r>
              <a:rPr lang="en-US" altLang="en-US" sz="1000">
                <a:solidFill>
                  <a:schemeClr val="tx1"/>
                </a:solidFill>
              </a:rPr>
              <a:t>10. Grant or deny access based on capability</a:t>
            </a:r>
          </a:p>
        </p:txBody>
      </p:sp>
      <p:sp>
        <p:nvSpPr>
          <p:cNvPr id="60451" name="Rectangle 39"/>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Minimize Loss of Control: </a:t>
            </a:r>
            <a:br>
              <a:rPr lang="en-US" altLang="en-US" smtClean="0">
                <a:ea typeface="ＭＳ Ｐゴシック" panose="020B0600070205080204" pitchFamily="34" charset="-128"/>
              </a:rPr>
            </a:br>
            <a:r>
              <a:rPr lang="en-US" altLang="en-US" smtClean="0">
                <a:ea typeface="ＭＳ Ｐゴシック" panose="020B0600070205080204" pitchFamily="34" charset="-128"/>
              </a:rPr>
              <a:t>Access Control</a:t>
            </a:r>
          </a:p>
        </p:txBody>
      </p:sp>
      <p:sp>
        <p:nvSpPr>
          <p:cNvPr id="60452" name="Rectangle 1"/>
          <p:cNvSpPr>
            <a:spLocks noChangeArrowheads="1"/>
          </p:cNvSpPr>
          <p:nvPr/>
        </p:nvSpPr>
        <p:spPr bwMode="auto">
          <a:xfrm>
            <a:off x="8464550" y="2438400"/>
            <a:ext cx="711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a:t>Identity </a:t>
            </a:r>
          </a:p>
          <a:p>
            <a:r>
              <a:rPr lang="en-US" altLang="en-US" sz="1100"/>
              <a:t>Provider</a:t>
            </a:r>
          </a:p>
        </p:txBody>
      </p:sp>
      <p:sp>
        <p:nvSpPr>
          <p:cNvPr id="60453" name="Rectangle 2"/>
          <p:cNvSpPr>
            <a:spLocks noChangeArrowheads="1"/>
          </p:cNvSpPr>
          <p:nvPr/>
        </p:nvSpPr>
        <p:spPr bwMode="auto">
          <a:xfrm>
            <a:off x="5857875" y="6578600"/>
            <a:ext cx="3317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000000"/>
                </a:solidFill>
              </a:rPr>
              <a:t> eXtensible Access Control Markup Language</a:t>
            </a:r>
            <a:endParaRPr lang="en-US" altLang="en-US" sz="1200"/>
          </a:p>
        </p:txBody>
      </p:sp>
      <p:sp>
        <p:nvSpPr>
          <p:cNvPr id="60454" name="Rectangle 3"/>
          <p:cNvSpPr>
            <a:spLocks noChangeArrowheads="1"/>
          </p:cNvSpPr>
          <p:nvPr/>
        </p:nvSpPr>
        <p:spPr bwMode="auto">
          <a:xfrm>
            <a:off x="6456363" y="6376988"/>
            <a:ext cx="2690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000000"/>
                </a:solidFill>
              </a:rPr>
              <a:t>Security Assertion Markup Language</a:t>
            </a:r>
            <a:endParaRPr lang="en-US" altLang="en-US" sz="1200"/>
          </a:p>
        </p:txBody>
      </p:sp>
    </p:spTree>
    <p:extLst>
      <p:ext uri="{BB962C8B-B14F-4D97-AF65-F5344CB8AC3E}">
        <p14:creationId xmlns:p14="http://schemas.microsoft.com/office/powerpoint/2010/main" val="95285313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mtClean="0">
                <a:ea typeface="+mj-ea"/>
              </a:rPr>
              <a:t>Minimize Multi-tenancy</a:t>
            </a:r>
            <a:endParaRPr lang="en-US" dirty="0" smtClean="0">
              <a:ea typeface="+mj-ea"/>
            </a:endParaRPr>
          </a:p>
        </p:txBody>
      </p:sp>
      <p:sp>
        <p:nvSpPr>
          <p:cNvPr id="124931" name="Rectangle 3"/>
          <p:cNvSpPr>
            <a:spLocks noGrp="1" noChangeArrowheads="1"/>
          </p:cNvSpPr>
          <p:nvPr>
            <p:ph type="body" idx="1"/>
          </p:nvPr>
        </p:nvSpPr>
        <p:spPr/>
        <p:txBody>
          <a:bodyPr/>
          <a:lstStyle/>
          <a:p>
            <a:pPr eaLnBrk="1" hangingPunct="1"/>
            <a:r>
              <a:rPr lang="en-US" altLang="en-US" sz="2800" smtClean="0">
                <a:solidFill>
                  <a:srgbClr val="1E1C11"/>
                </a:solidFill>
                <a:ea typeface="ＭＳ Ｐゴシック" panose="020B0600070205080204" pitchFamily="34" charset="-128"/>
              </a:rPr>
              <a:t>Can’t really force the provider to accept less tenants</a:t>
            </a:r>
          </a:p>
          <a:p>
            <a:pPr lvl="1" eaLnBrk="1" hangingPunct="1"/>
            <a:r>
              <a:rPr lang="en-US" altLang="en-US" smtClean="0">
                <a:solidFill>
                  <a:srgbClr val="1E1C11"/>
                </a:solidFill>
                <a:ea typeface="ＭＳ Ｐゴシック" panose="020B0600070205080204" pitchFamily="34" charset="-128"/>
              </a:rPr>
              <a:t>Can try to increase isolation between tenants</a:t>
            </a:r>
          </a:p>
          <a:p>
            <a:pPr lvl="2" eaLnBrk="1" hangingPunct="1"/>
            <a:r>
              <a:rPr lang="en-US" altLang="en-US" smtClean="0">
                <a:solidFill>
                  <a:srgbClr val="1E1C11"/>
                </a:solidFill>
                <a:ea typeface="ＭＳ Ｐゴシック" panose="020B0600070205080204" pitchFamily="34" charset="-128"/>
              </a:rPr>
              <a:t>Strong isolation techniques (VPC to some degree)</a:t>
            </a:r>
          </a:p>
          <a:p>
            <a:pPr lvl="2" eaLnBrk="1" hangingPunct="1"/>
            <a:r>
              <a:rPr lang="en-US" altLang="en-US" smtClean="0">
                <a:solidFill>
                  <a:srgbClr val="1E1C11"/>
                </a:solidFill>
                <a:ea typeface="ＭＳ Ｐゴシック" panose="020B0600070205080204" pitchFamily="34" charset="-128"/>
              </a:rPr>
              <a:t>QoS requirements need to be met</a:t>
            </a:r>
          </a:p>
          <a:p>
            <a:pPr lvl="2" eaLnBrk="1" hangingPunct="1"/>
            <a:r>
              <a:rPr lang="en-US" altLang="en-US" smtClean="0">
                <a:solidFill>
                  <a:srgbClr val="1E1C11"/>
                </a:solidFill>
                <a:ea typeface="ＭＳ Ｐゴシック" panose="020B0600070205080204" pitchFamily="34" charset="-128"/>
              </a:rPr>
              <a:t>Policy specification</a:t>
            </a:r>
          </a:p>
          <a:p>
            <a:pPr lvl="1" eaLnBrk="1" hangingPunct="1"/>
            <a:r>
              <a:rPr lang="en-US" altLang="en-US" smtClean="0">
                <a:solidFill>
                  <a:srgbClr val="1E1C11"/>
                </a:solidFill>
                <a:ea typeface="ＭＳ Ｐゴシック" panose="020B0600070205080204" pitchFamily="34" charset="-128"/>
              </a:rPr>
              <a:t>Can try to increase trust in the tenants</a:t>
            </a:r>
          </a:p>
          <a:p>
            <a:pPr lvl="2" eaLnBrk="1" hangingPunct="1"/>
            <a:r>
              <a:rPr lang="en-US" altLang="en-US" smtClean="0">
                <a:solidFill>
                  <a:srgbClr val="1E1C11"/>
                </a:solidFill>
                <a:ea typeface="ＭＳ Ｐゴシック" panose="020B0600070205080204" pitchFamily="34" charset="-128"/>
              </a:rPr>
              <a:t>Who’s the insider, where’s the security boundary? Who can I trust?</a:t>
            </a:r>
          </a:p>
          <a:p>
            <a:pPr lvl="2" eaLnBrk="1" hangingPunct="1"/>
            <a:r>
              <a:rPr lang="en-US" altLang="en-US" smtClean="0">
                <a:solidFill>
                  <a:srgbClr val="1E1C11"/>
                </a:solidFill>
                <a:ea typeface="ＭＳ Ｐゴシック" panose="020B0600070205080204" pitchFamily="34" charset="-128"/>
              </a:rPr>
              <a:t>Use SLAs to enforce trusted behavior</a:t>
            </a:r>
          </a:p>
        </p:txBody>
      </p:sp>
    </p:spTree>
    <p:extLst>
      <p:ext uri="{BB962C8B-B14F-4D97-AF65-F5344CB8AC3E}">
        <p14:creationId xmlns:p14="http://schemas.microsoft.com/office/powerpoint/2010/main" val="1072108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24931">
                                            <p:txEl>
                                              <p:pRg st="1" end="1"/>
                                            </p:txEl>
                                          </p:spTgt>
                                        </p:tgtEl>
                                        <p:attrNameLst>
                                          <p:attrName>style.visibility</p:attrName>
                                        </p:attrNameLst>
                                      </p:cBhvr>
                                      <p:to>
                                        <p:strVal val="visible"/>
                                      </p:to>
                                    </p:set>
                                    <p:animEffect transition="in" filter="randombar(horizontal)">
                                      <p:cBhvr>
                                        <p:cTn id="7" dur="500"/>
                                        <p:tgtEl>
                                          <p:spTgt spid="124931">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4931">
                                            <p:txEl>
                                              <p:pRg st="2" end="2"/>
                                            </p:txEl>
                                          </p:spTgt>
                                        </p:tgtEl>
                                        <p:attrNameLst>
                                          <p:attrName>style.visibility</p:attrName>
                                        </p:attrNameLst>
                                      </p:cBhvr>
                                      <p:to>
                                        <p:strVal val="visible"/>
                                      </p:to>
                                    </p:set>
                                    <p:animEffect transition="in" filter="randombar(horizontal)">
                                      <p:cBhvr>
                                        <p:cTn id="10" dur="500"/>
                                        <p:tgtEl>
                                          <p:spTgt spid="124931">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24931">
                                            <p:txEl>
                                              <p:pRg st="3" end="3"/>
                                            </p:txEl>
                                          </p:spTgt>
                                        </p:tgtEl>
                                        <p:attrNameLst>
                                          <p:attrName>style.visibility</p:attrName>
                                        </p:attrNameLst>
                                      </p:cBhvr>
                                      <p:to>
                                        <p:strVal val="visible"/>
                                      </p:to>
                                    </p:set>
                                    <p:animEffect transition="in" filter="randombar(horizontal)">
                                      <p:cBhvr>
                                        <p:cTn id="13" dur="500"/>
                                        <p:tgtEl>
                                          <p:spTgt spid="124931">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24931">
                                            <p:txEl>
                                              <p:pRg st="4" end="4"/>
                                            </p:txEl>
                                          </p:spTgt>
                                        </p:tgtEl>
                                        <p:attrNameLst>
                                          <p:attrName>style.visibility</p:attrName>
                                        </p:attrNameLst>
                                      </p:cBhvr>
                                      <p:to>
                                        <p:strVal val="visible"/>
                                      </p:to>
                                    </p:set>
                                    <p:animEffect transition="in" filter="randombar(horizontal)">
                                      <p:cBhvr>
                                        <p:cTn id="16" dur="500"/>
                                        <p:tgtEl>
                                          <p:spTgt spid="12493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nodeType="clickEffect">
                                  <p:stCondLst>
                                    <p:cond delay="0"/>
                                  </p:stCondLst>
                                  <p:childTnLst>
                                    <p:set>
                                      <p:cBhvr>
                                        <p:cTn id="20" dur="1" fill="hold">
                                          <p:stCondLst>
                                            <p:cond delay="0"/>
                                          </p:stCondLst>
                                        </p:cTn>
                                        <p:tgtEl>
                                          <p:spTgt spid="124931">
                                            <p:txEl>
                                              <p:pRg st="5" end="5"/>
                                            </p:txEl>
                                          </p:spTgt>
                                        </p:tgtEl>
                                        <p:attrNameLst>
                                          <p:attrName>style.visibility</p:attrName>
                                        </p:attrNameLst>
                                      </p:cBhvr>
                                      <p:to>
                                        <p:strVal val="visible"/>
                                      </p:to>
                                    </p:set>
                                    <p:animEffect transition="in" filter="randombar(horizontal)">
                                      <p:cBhvr>
                                        <p:cTn id="21" dur="500"/>
                                        <p:tgtEl>
                                          <p:spTgt spid="124931">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24931">
                                            <p:txEl>
                                              <p:pRg st="6" end="6"/>
                                            </p:txEl>
                                          </p:spTgt>
                                        </p:tgtEl>
                                        <p:attrNameLst>
                                          <p:attrName>style.visibility</p:attrName>
                                        </p:attrNameLst>
                                      </p:cBhvr>
                                      <p:to>
                                        <p:strVal val="visible"/>
                                      </p:to>
                                    </p:set>
                                    <p:animEffect transition="in" filter="randombar(horizontal)">
                                      <p:cBhvr>
                                        <p:cTn id="24" dur="500"/>
                                        <p:tgtEl>
                                          <p:spTgt spid="124931">
                                            <p:txEl>
                                              <p:pRg st="6" end="6"/>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24931">
                                            <p:txEl>
                                              <p:pRg st="7" end="7"/>
                                            </p:txEl>
                                          </p:spTgt>
                                        </p:tgtEl>
                                        <p:attrNameLst>
                                          <p:attrName>style.visibility</p:attrName>
                                        </p:attrNameLst>
                                      </p:cBhvr>
                                      <p:to>
                                        <p:strVal val="visible"/>
                                      </p:to>
                                    </p:set>
                                    <p:animEffect transition="in" filter="randombar(horizontal)">
                                      <p:cBhvr>
                                        <p:cTn id="27" dur="500"/>
                                        <p:tgtEl>
                                          <p:spTgt spid="1249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en-US" dirty="0" smtClean="0">
                <a:ea typeface="+mj-ea"/>
              </a:rPr>
              <a:t>Conclusion</a:t>
            </a:r>
          </a:p>
        </p:txBody>
      </p:sp>
      <p:sp>
        <p:nvSpPr>
          <p:cNvPr id="22531" name="Rectangle 3"/>
          <p:cNvSpPr>
            <a:spLocks noGrp="1" noChangeArrowheads="1"/>
          </p:cNvSpPr>
          <p:nvPr>
            <p:ph type="body" idx="1"/>
          </p:nvPr>
        </p:nvSpPr>
        <p:spPr/>
        <p:txBody>
          <a:bodyPr/>
          <a:lstStyle/>
          <a:p>
            <a:pPr eaLnBrk="1" hangingPunct="1">
              <a:lnSpc>
                <a:spcPct val="90000"/>
              </a:lnSpc>
              <a:defRPr/>
            </a:pPr>
            <a:r>
              <a:rPr lang="en-US" dirty="0" smtClean="0">
                <a:ea typeface="+mn-ea"/>
                <a:cs typeface="+mn-cs"/>
              </a:rPr>
              <a:t>Cloud computing is sometimes viewed as a reincarnation of the classic mainframe client-server model</a:t>
            </a:r>
          </a:p>
          <a:p>
            <a:pPr lvl="1" eaLnBrk="1" hangingPunct="1">
              <a:lnSpc>
                <a:spcPct val="90000"/>
              </a:lnSpc>
              <a:defRPr/>
            </a:pPr>
            <a:r>
              <a:rPr lang="en-US" sz="2000" dirty="0" smtClean="0">
                <a:ea typeface="+mn-ea"/>
              </a:rPr>
              <a:t>However, resources are ubiquitous, scalable, highly virtualized</a:t>
            </a:r>
          </a:p>
          <a:p>
            <a:pPr lvl="1" eaLnBrk="1" hangingPunct="1">
              <a:lnSpc>
                <a:spcPct val="90000"/>
              </a:lnSpc>
              <a:defRPr/>
            </a:pPr>
            <a:r>
              <a:rPr lang="en-US" sz="2000" dirty="0" smtClean="0">
                <a:ea typeface="+mn-ea"/>
              </a:rPr>
              <a:t>Contains all the traditional threats, as well as new ones</a:t>
            </a:r>
          </a:p>
          <a:p>
            <a:pPr lvl="1" eaLnBrk="1" hangingPunct="1">
              <a:lnSpc>
                <a:spcPct val="90000"/>
              </a:lnSpc>
              <a:defRPr/>
            </a:pPr>
            <a:endParaRPr lang="en-US" sz="2000" dirty="0" smtClean="0">
              <a:ea typeface="+mn-ea"/>
            </a:endParaRPr>
          </a:p>
          <a:p>
            <a:pPr eaLnBrk="1" hangingPunct="1">
              <a:lnSpc>
                <a:spcPct val="90000"/>
              </a:lnSpc>
              <a:defRPr/>
            </a:pPr>
            <a:r>
              <a:rPr lang="en-US" dirty="0" smtClean="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smtClean="0">
                <a:ea typeface="+mn-ea"/>
              </a:rPr>
              <a:t>Loss of control</a:t>
            </a:r>
          </a:p>
          <a:p>
            <a:pPr lvl="1" eaLnBrk="1" hangingPunct="1">
              <a:lnSpc>
                <a:spcPct val="90000"/>
              </a:lnSpc>
              <a:defRPr/>
            </a:pPr>
            <a:r>
              <a:rPr lang="en-US" sz="2000" dirty="0" smtClean="0">
                <a:ea typeface="+mn-ea"/>
              </a:rPr>
              <a:t>Lack of trust</a:t>
            </a:r>
          </a:p>
          <a:p>
            <a:pPr lvl="1" eaLnBrk="1" hangingPunct="1">
              <a:lnSpc>
                <a:spcPct val="90000"/>
              </a:lnSpc>
              <a:defRPr/>
            </a:pPr>
            <a:r>
              <a:rPr lang="en-US" sz="2000" dirty="0" smtClean="0">
                <a:ea typeface="+mn-ea"/>
              </a:rPr>
              <a:t>Multi-tenancy problems</a:t>
            </a:r>
          </a:p>
        </p:txBody>
      </p:sp>
    </p:spTree>
    <p:extLst>
      <p:ext uri="{BB962C8B-B14F-4D97-AF65-F5344CB8AC3E}">
        <p14:creationId xmlns:p14="http://schemas.microsoft.com/office/powerpoint/2010/main" val="3986600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Cloud Computing Context</a:t>
            </a:r>
            <a:endParaRPr lang="en-US" dirty="0"/>
          </a:p>
        </p:txBody>
      </p:sp>
      <p:pic>
        <p:nvPicPr>
          <p:cNvPr id="4" name="Content Placeholder 3" descr="f13.pdf"/>
          <p:cNvPicPr>
            <a:picLocks noGrp="1" noChangeAspect="1"/>
          </p:cNvPicPr>
          <p:nvPr>
            <p:ph idx="1"/>
          </p:nvPr>
        </p:nvPicPr>
        <p:blipFill>
          <a:blip r:embed="rId3"/>
          <a:stretch>
            <a:fillRect/>
          </a:stretch>
        </p:blipFill>
        <p:spPr>
          <a:xfrm>
            <a:off x="1763688" y="620688"/>
            <a:ext cx="5688632" cy="7361760"/>
          </a:xfrm>
        </p:spPr>
      </p:pic>
      <p:sp>
        <p:nvSpPr>
          <p:cNvPr id="7" name="Slide Number Placeholder 6"/>
          <p:cNvSpPr>
            <a:spLocks noGrp="1"/>
          </p:cNvSpPr>
          <p:nvPr>
            <p:ph type="sldNum" sz="quarter" idx="11"/>
          </p:nvPr>
        </p:nvSpPr>
        <p:spPr/>
        <p:txBody>
          <a:bodyPr/>
          <a:lstStyle/>
          <a:p>
            <a:pPr>
              <a:defRPr/>
            </a:pPr>
            <a:fld id="{1016753A-C86B-3D46-8D18-FD3CEDDCAFF0}" type="slidenum">
              <a:rPr lang="en-US" smtClean="0"/>
              <a:pPr>
                <a:defRPr/>
              </a:pPr>
              <a:t>6</a:t>
            </a:fld>
            <a:endParaRPr lang="en-US"/>
          </a:p>
        </p:txBody>
      </p:sp>
    </p:spTree>
    <p:extLst>
      <p:ext uri="{BB962C8B-B14F-4D97-AF65-F5344CB8AC3E}">
        <p14:creationId xmlns:p14="http://schemas.microsoft.com/office/powerpoint/2010/main" val="1085163614"/>
      </p:ext>
    </p:extLst>
  </p:cSld>
  <p:clrMapOvr>
    <a:masterClrMapping/>
  </p:clrMapOvr>
  <p:transition spd="med">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icture 7"/>
          <p:cNvPicPr>
            <a:picLocks noChangeAspect="1" noChangeArrowheads="1"/>
          </p:cNvPicPr>
          <p:nvPr/>
        </p:nvPicPr>
        <p:blipFill>
          <a:blip r:embed="rId3">
            <a:extLst>
              <a:ext uri="{28A0092B-C50C-407E-A947-70E740481C1C}">
                <a14:useLocalDpi xmlns:a14="http://schemas.microsoft.com/office/drawing/2010/main" val="0"/>
              </a:ext>
            </a:extLst>
          </a:blip>
          <a:srcRect b="5856"/>
          <a:stretch>
            <a:fillRect/>
          </a:stretch>
        </p:blipFill>
        <p:spPr bwMode="auto">
          <a:xfrm>
            <a:off x="403225" y="1281113"/>
            <a:ext cx="8108950"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ChangeArrowheads="1"/>
          </p:cNvSpPr>
          <p:nvPr/>
        </p:nvSpPr>
        <p:spPr bwMode="auto">
          <a:xfrm>
            <a:off x="304800" y="1066800"/>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37931725" indent="-37474525">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endParaRPr lang="en-US" altLang="en-US" sz="4400" b="1">
              <a:solidFill>
                <a:schemeClr val="bg2"/>
              </a:solidFill>
              <a:latin typeface="Arial" panose="020B0604020202020204" pitchFamily="34" charset="0"/>
            </a:endParaRPr>
          </a:p>
        </p:txBody>
      </p:sp>
      <p:sp>
        <p:nvSpPr>
          <p:cNvPr id="23556" name="Rectangle 5"/>
          <p:cNvSpPr>
            <a:spLocks noGrp="1" noChangeArrowheads="1"/>
          </p:cNvSpPr>
          <p:nvPr>
            <p:ph type="title"/>
          </p:nvPr>
        </p:nvSpPr>
        <p:spPr>
          <a:xfrm>
            <a:off x="1752600" y="76200"/>
            <a:ext cx="7239000" cy="1143000"/>
          </a:xfrm>
        </p:spPr>
        <p:txBody>
          <a:bodyPr/>
          <a:lstStyle/>
          <a:p>
            <a:pPr eaLnBrk="1" hangingPunct="1"/>
            <a:r>
              <a:rPr lang="en-US" altLang="en-US" smtClean="0"/>
              <a:t>Cloud Fundamentals</a:t>
            </a:r>
          </a:p>
        </p:txBody>
      </p:sp>
    </p:spTree>
    <p:extLst>
      <p:ext uri="{BB962C8B-B14F-4D97-AF65-F5344CB8AC3E}">
        <p14:creationId xmlns:p14="http://schemas.microsoft.com/office/powerpoint/2010/main" val="1751805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4.pdf"/>
          <p:cNvPicPr>
            <a:picLocks noChangeAspect="1"/>
          </p:cNvPicPr>
          <p:nvPr/>
        </p:nvPicPr>
        <p:blipFill rotWithShape="1">
          <a:blip r:embed="rId3">
            <a:extLst>
              <a:ext uri="{28A0092B-C50C-407E-A947-70E740481C1C}">
                <a14:useLocalDpi xmlns:a14="http://schemas.microsoft.com/office/drawing/2010/main" val="0"/>
              </a:ext>
            </a:extLst>
          </a:blip>
          <a:srcRect t="27222" b="16666"/>
          <a:stretch/>
        </p:blipFill>
        <p:spPr>
          <a:xfrm>
            <a:off x="-49708" y="0"/>
            <a:ext cx="9184627" cy="6669360"/>
          </a:xfrm>
          <a:prstGeom prst="rect">
            <a:avLst/>
          </a:prstGeom>
          <a:noFill/>
          <a:ln>
            <a:noFill/>
          </a:ln>
        </p:spPr>
      </p:pic>
    </p:spTree>
    <p:extLst>
      <p:ext uri="{BB962C8B-B14F-4D97-AF65-F5344CB8AC3E}">
        <p14:creationId xmlns:p14="http://schemas.microsoft.com/office/powerpoint/2010/main" val="158690518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752600" y="76200"/>
            <a:ext cx="7239000" cy="1143000"/>
          </a:xfrm>
        </p:spPr>
        <p:txBody>
          <a:bodyPr/>
          <a:lstStyle/>
          <a:p>
            <a:pPr eaLnBrk="1" hangingPunct="1"/>
            <a:r>
              <a:rPr lang="en-US" altLang="en-US" smtClean="0"/>
              <a:t>Cloud Distribution Examined</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l="1901" t="22107" r="27274" b="5365"/>
          <a:stretch>
            <a:fillRect/>
          </a:stretch>
        </p:blipFill>
        <p:spPr bwMode="auto">
          <a:xfrm>
            <a:off x="292100" y="1600200"/>
            <a:ext cx="80137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027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13643</TotalTime>
  <Words>8040</Words>
  <Application>Microsoft Office PowerPoint</Application>
  <PresentationFormat>On-screen Show (4:3)</PresentationFormat>
  <Paragraphs>882</Paragraphs>
  <Slides>54</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ＭＳ Ｐゴシック</vt:lpstr>
      <vt:lpstr>Arial</vt:lpstr>
      <vt:lpstr>Calibri</vt:lpstr>
      <vt:lpstr>Comic Sans MS</vt:lpstr>
      <vt:lpstr>Wingdings</vt:lpstr>
      <vt:lpstr>UNR</vt:lpstr>
      <vt:lpstr>Office Theme</vt:lpstr>
      <vt:lpstr>Lecture 10 Cloud Security</vt:lpstr>
      <vt:lpstr>Cloud Computing</vt:lpstr>
      <vt:lpstr>Cloud Computing Elements</vt:lpstr>
      <vt:lpstr>PowerPoint Presentation</vt:lpstr>
      <vt:lpstr>NIST Deployment Models</vt:lpstr>
      <vt:lpstr>Cloud Computing Context</vt:lpstr>
      <vt:lpstr>Cloud Fundamentals</vt:lpstr>
      <vt:lpstr>PowerPoint Presentation</vt:lpstr>
      <vt:lpstr>Cloud Distribution Examined</vt:lpstr>
      <vt:lpstr>Cloud Security Risks</vt:lpstr>
      <vt:lpstr>Data Protection in the Cloud</vt:lpstr>
      <vt:lpstr>Cloud Security As A Service</vt:lpstr>
      <vt:lpstr>PowerPoint Presentation</vt:lpstr>
      <vt:lpstr>Traditional systems security  vs Cloud Computing Security</vt:lpstr>
      <vt:lpstr>Traditional systems security  vs Cloud Computing Security</vt:lpstr>
      <vt:lpstr>Who is the attacker?</vt:lpstr>
      <vt:lpstr>Attacker Capability: Malicious Insiders</vt:lpstr>
      <vt:lpstr>Attacker Capability: Cloud Provider</vt:lpstr>
      <vt:lpstr>Attacker motivation: Cloud Provider</vt:lpstr>
      <vt:lpstr>Attacker Capability: Outside attacker</vt:lpstr>
      <vt:lpstr>Novel attacks on clouds</vt:lpstr>
      <vt:lpstr>Why Cloud Computing brings new threats?</vt:lpstr>
      <vt:lpstr>Why Cloud Computing brings new threats?</vt:lpstr>
      <vt:lpstr>Challenges for the attacker</vt:lpstr>
      <vt:lpstr>More on attacks…</vt:lpstr>
      <vt:lpstr>Cloud Cartography Strategy</vt:lpstr>
      <vt:lpstr>Clouds extend the attack surface</vt:lpstr>
      <vt:lpstr>Analyzing Attack Surfaces in Clouds</vt:lpstr>
      <vt:lpstr>Attack Surface: 1</vt:lpstr>
      <vt:lpstr>Attack Surface: 2</vt:lpstr>
      <vt:lpstr>Attack Surface: 3</vt:lpstr>
      <vt:lpstr>Attack Surface: 4</vt:lpstr>
      <vt:lpstr>Attack Surface: 5</vt:lpstr>
      <vt:lpstr>Attack Surface: 6</vt:lpstr>
      <vt:lpstr>Problems Associated with Cloud Computing</vt:lpstr>
      <vt:lpstr>Loss of Control in the Cloud</vt:lpstr>
      <vt:lpstr>Lack of Trust in the Cloud</vt:lpstr>
      <vt:lpstr>Multi-tenancy Issues in the Cloud</vt:lpstr>
      <vt:lpstr>Cloud Security Issues</vt:lpstr>
      <vt:lpstr>Cloud Security Issues (cont.)</vt:lpstr>
      <vt:lpstr>Cloud Security Issues (cont.)</vt:lpstr>
      <vt:lpstr>Cloud Security Issues (cont.)</vt:lpstr>
      <vt:lpstr>Cloud Security Issues (cont.) </vt:lpstr>
      <vt:lpstr>Possible Solutions</vt:lpstr>
      <vt:lpstr>Minimize Lack of Trust: Policy Language</vt:lpstr>
      <vt:lpstr>Minimize Lack of Trust:  Certification</vt:lpstr>
      <vt:lpstr>Minimize Loss of Control: Monitoring</vt:lpstr>
      <vt:lpstr>Minimize Loss of Control: Monitoring</vt:lpstr>
      <vt:lpstr>Minimize Loss of Control: Utilize Different Clouds</vt:lpstr>
      <vt:lpstr>Minimize Loss of Control: Access Control</vt:lpstr>
      <vt:lpstr>Minimize Loss of Control: Access Control</vt:lpstr>
      <vt:lpstr>Minimize Loss of Control:  Access Control</vt:lpstr>
      <vt:lpstr>Minimize Multi-tenancy</vt:lpstr>
      <vt:lpstr>Conclusion</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Mehmet H Gunes</cp:lastModifiedBy>
  <cp:revision>250</cp:revision>
  <cp:lastPrinted>2012-02-15T18:40:28Z</cp:lastPrinted>
  <dcterms:created xsi:type="dcterms:W3CDTF">2011-10-15T19:00:50Z</dcterms:created>
  <dcterms:modified xsi:type="dcterms:W3CDTF">2014-09-25T13:08:42Z</dcterms:modified>
</cp:coreProperties>
</file>